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62" r:id="rId7"/>
    <p:sldId id="263" r:id="rId8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11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C789-7D91-A647-A886-0235CD074FEC}" type="datetimeFigureOut">
              <a:rPr kumimoji="1" lang="ja-JP" altLang="en-US" smtClean="0"/>
              <a:pPr/>
              <a:t>2011/8/25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D843-8C53-1E42-AE8B-66D7D392160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179643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C789-7D91-A647-A886-0235CD074FEC}" type="datetimeFigureOut">
              <a:rPr kumimoji="1" lang="ja-JP" altLang="en-US" smtClean="0"/>
              <a:pPr/>
              <a:t>2011/8/25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D843-8C53-1E42-AE8B-66D7D392160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655693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C789-7D91-A647-A886-0235CD074FEC}" type="datetimeFigureOut">
              <a:rPr kumimoji="1" lang="ja-JP" altLang="en-US" smtClean="0"/>
              <a:pPr/>
              <a:t>2011/8/25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D843-8C53-1E42-AE8B-66D7D392160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626174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C789-7D91-A647-A886-0235CD074FEC}" type="datetimeFigureOut">
              <a:rPr kumimoji="1" lang="ja-JP" altLang="en-US" smtClean="0"/>
              <a:pPr/>
              <a:t>2011/8/25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D843-8C53-1E42-AE8B-66D7D392160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879071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C789-7D91-A647-A886-0235CD074FEC}" type="datetimeFigureOut">
              <a:rPr kumimoji="1" lang="ja-JP" altLang="en-US" smtClean="0"/>
              <a:pPr/>
              <a:t>2011/8/25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D843-8C53-1E42-AE8B-66D7D392160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10313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C789-7D91-A647-A886-0235CD074FEC}" type="datetimeFigureOut">
              <a:rPr kumimoji="1" lang="ja-JP" altLang="en-US" smtClean="0"/>
              <a:pPr/>
              <a:t>2011/8/25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D843-8C53-1E42-AE8B-66D7D392160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834702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C789-7D91-A647-A886-0235CD074FEC}" type="datetimeFigureOut">
              <a:rPr kumimoji="1" lang="ja-JP" altLang="en-US" smtClean="0"/>
              <a:pPr/>
              <a:t>2011/8/25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D843-8C53-1E42-AE8B-66D7D392160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634757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C789-7D91-A647-A886-0235CD074FEC}" type="datetimeFigureOut">
              <a:rPr kumimoji="1" lang="ja-JP" altLang="en-US" smtClean="0"/>
              <a:pPr/>
              <a:t>2011/8/25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D843-8C53-1E42-AE8B-66D7D392160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520889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C789-7D91-A647-A886-0235CD074FEC}" type="datetimeFigureOut">
              <a:rPr kumimoji="1" lang="ja-JP" altLang="en-US" smtClean="0"/>
              <a:pPr/>
              <a:t>2011/8/25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D843-8C53-1E42-AE8B-66D7D392160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474045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C789-7D91-A647-A886-0235CD074FEC}" type="datetimeFigureOut">
              <a:rPr kumimoji="1" lang="ja-JP" altLang="en-US" smtClean="0"/>
              <a:pPr/>
              <a:t>2011/8/25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D843-8C53-1E42-AE8B-66D7D392160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506673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C789-7D91-A647-A886-0235CD074FEC}" type="datetimeFigureOut">
              <a:rPr kumimoji="1" lang="ja-JP" altLang="en-US" smtClean="0"/>
              <a:pPr/>
              <a:t>2011/8/25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D843-8C53-1E42-AE8B-66D7D392160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173942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FC789-7D91-A647-A886-0235CD074FEC}" type="datetimeFigureOut">
              <a:rPr kumimoji="1" lang="ja-JP" altLang="en-US" smtClean="0"/>
              <a:pPr/>
              <a:t>2011/8/25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FD843-8C53-1E42-AE8B-66D7D392160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629772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558637"/>
            <a:ext cx="7772400" cy="2041814"/>
          </a:xfrm>
        </p:spPr>
        <p:txBody>
          <a:bodyPr>
            <a:normAutofit fontScale="90000"/>
          </a:bodyPr>
          <a:lstStyle/>
          <a:p>
            <a:r>
              <a:rPr kumimoji="1" lang="ja-JP" altLang="en-US" b="1" dirty="0" smtClean="0"/>
              <a:t>医療費を基にした医師の</a:t>
            </a:r>
            <a:r>
              <a:rPr kumimoji="1" lang="en-US" altLang="ja-JP" b="1" dirty="0" smtClean="0"/>
              <a:t/>
            </a:r>
            <a:br>
              <a:rPr kumimoji="1" lang="en-US" altLang="ja-JP" b="1" dirty="0" smtClean="0"/>
            </a:br>
            <a:r>
              <a:rPr kumimoji="1" lang="ja-JP" altLang="en-US" b="1" dirty="0" smtClean="0"/>
              <a:t>労働負担解析</a:t>
            </a:r>
            <a:r>
              <a:rPr kumimoji="1" lang="en-US" altLang="ja-JP" b="1" dirty="0" smtClean="0"/>
              <a:t/>
            </a:r>
            <a:br>
              <a:rPr kumimoji="1" lang="en-US" altLang="ja-JP" b="1" dirty="0" smtClean="0"/>
            </a:br>
            <a:r>
              <a:rPr lang="en-US" altLang="ja-JP" b="1" dirty="0" smtClean="0"/>
              <a:t>2010−2050</a:t>
            </a:r>
            <a:r>
              <a:rPr lang="ja-JP" altLang="en-US" b="1" dirty="0" smtClean="0"/>
              <a:t>年</a:t>
            </a:r>
            <a:endParaRPr kumimoji="1" lang="ja-JP" altLang="en-US" b="1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dirty="0" smtClean="0">
                <a:solidFill>
                  <a:schemeClr val="tx1"/>
                </a:solidFill>
              </a:rPr>
              <a:t>将来の日本医療を考える</a:t>
            </a:r>
            <a:endParaRPr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ワーキンググループ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73861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336" y="1460499"/>
            <a:ext cx="7194035" cy="479602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 smtClean="0"/>
              <a:t>医療費と医療負担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xmlns="" val="264003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1524300"/>
            <a:ext cx="7848600" cy="50546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b="1" dirty="0" smtClean="0"/>
              <a:t>埼玉県（</a:t>
            </a:r>
            <a:r>
              <a:rPr lang="en-US" altLang="ja-JP" b="1" dirty="0" smtClean="0"/>
              <a:t>60</a:t>
            </a:r>
            <a:r>
              <a:rPr lang="ja-JP" altLang="en-US" b="1" dirty="0" smtClean="0"/>
              <a:t>歳未満）医師一人当たりの</a:t>
            </a:r>
            <a:r>
              <a:rPr lang="en-US" altLang="ja-JP" b="1" dirty="0" smtClean="0"/>
              <a:t/>
            </a:r>
            <a:br>
              <a:rPr lang="en-US" altLang="ja-JP" b="1" dirty="0" smtClean="0"/>
            </a:br>
            <a:r>
              <a:rPr lang="ja-JP" altLang="en-US" b="1" dirty="0" smtClean="0"/>
              <a:t>医療負担の推移</a:t>
            </a:r>
            <a:endParaRPr kumimoji="1" lang="ja-JP" altLang="en-US" b="1" dirty="0"/>
          </a:p>
        </p:txBody>
      </p:sp>
      <p:cxnSp>
        <p:nvCxnSpPr>
          <p:cNvPr id="6" name="直線矢印コネクタ 5"/>
          <p:cNvCxnSpPr/>
          <p:nvPr/>
        </p:nvCxnSpPr>
        <p:spPr>
          <a:xfrm flipV="1">
            <a:off x="1555130" y="2095420"/>
            <a:ext cx="0" cy="49007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 rot="16200000">
            <a:off x="827208" y="2108440"/>
            <a:ext cx="880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15</a:t>
            </a:r>
            <a:r>
              <a:rPr kumimoji="1" lang="ja-JP" altLang="en-US" dirty="0" smtClean="0"/>
              <a:t>％増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86860" y="2930688"/>
            <a:ext cx="1560644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>
                <a:solidFill>
                  <a:srgbClr val="660066"/>
                </a:solidFill>
              </a:rPr>
              <a:t>高齢者人口の</a:t>
            </a:r>
            <a:r>
              <a:rPr lang="ja-JP" altLang="en-US" sz="1200" dirty="0" smtClean="0">
                <a:solidFill>
                  <a:srgbClr val="660066"/>
                </a:solidFill>
              </a:rPr>
              <a:t>増加に</a:t>
            </a:r>
            <a:endParaRPr lang="en-US" altLang="ja-JP" sz="1200" dirty="0" smtClean="0">
              <a:solidFill>
                <a:srgbClr val="660066"/>
              </a:solidFill>
            </a:endParaRPr>
          </a:p>
          <a:p>
            <a:r>
              <a:rPr kumimoji="1" lang="ja-JP" altLang="en-US" sz="1200" dirty="0" smtClean="0">
                <a:solidFill>
                  <a:srgbClr val="660066"/>
                </a:solidFill>
              </a:rPr>
              <a:t>伴う医療負担の増加</a:t>
            </a:r>
            <a:endParaRPr kumimoji="1" lang="en-US" altLang="ja-JP" sz="1200" dirty="0" smtClean="0">
              <a:solidFill>
                <a:srgbClr val="660066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936987" y="4927804"/>
            <a:ext cx="1560644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>
                <a:solidFill>
                  <a:schemeClr val="accent2">
                    <a:lumMod val="75000"/>
                  </a:schemeClr>
                </a:solidFill>
              </a:rPr>
              <a:t>労働者人口の減少</a:t>
            </a:r>
            <a:r>
              <a:rPr lang="ja-JP" altLang="en-US" sz="1200" dirty="0" smtClean="0">
                <a:solidFill>
                  <a:schemeClr val="accent2">
                    <a:lumMod val="75000"/>
                  </a:schemeClr>
                </a:solidFill>
              </a:rPr>
              <a:t>に</a:t>
            </a:r>
            <a:endParaRPr lang="en-US" altLang="ja-JP" sz="12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kumimoji="1" lang="ja-JP" altLang="en-US" sz="1200" dirty="0" smtClean="0">
                <a:solidFill>
                  <a:schemeClr val="accent2">
                    <a:lumMod val="75000"/>
                  </a:schemeClr>
                </a:solidFill>
              </a:rPr>
              <a:t>伴う医療負担の減少</a:t>
            </a:r>
            <a:endParaRPr kumimoji="1" lang="en-US" altLang="ja-JP" sz="12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863620" y="5880554"/>
            <a:ext cx="1560644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若年者人口の減少</a:t>
            </a:r>
            <a:r>
              <a:rPr lang="ja-JP" alt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に</a:t>
            </a:r>
            <a:endParaRPr lang="en-US" altLang="ja-JP" sz="12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kumimoji="1" lang="ja-JP" alt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伴う医療負担の減少</a:t>
            </a:r>
            <a:endParaRPr kumimoji="1" lang="en-US" altLang="ja-JP" sz="12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712862" y="1483615"/>
            <a:ext cx="5902277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2050</a:t>
            </a:r>
            <a:r>
              <a:rPr kumimoji="1" lang="ja-JP" altLang="en-US" dirty="0" smtClean="0"/>
              <a:t>年まで医学部定員は</a:t>
            </a:r>
            <a:r>
              <a:rPr kumimoji="1" lang="en-US" altLang="ja-JP" dirty="0" smtClean="0"/>
              <a:t>2010</a:t>
            </a:r>
            <a:r>
              <a:rPr kumimoji="1" lang="ja-JP" altLang="en-US" dirty="0" smtClean="0"/>
              <a:t>年と同数を保持したと仮定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525864" y="4827404"/>
            <a:ext cx="9150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 smtClean="0"/>
              <a:t>（</a:t>
            </a:r>
            <a:r>
              <a:rPr lang="en-US" altLang="en-US" sz="1200" dirty="0" smtClean="0"/>
              <a:t>右目盛り）</a:t>
            </a:r>
            <a:endParaRPr kumimoji="1" lang="en-US" altLang="ja-JP" sz="1200" dirty="0" smtClean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8241666" y="3773304"/>
            <a:ext cx="915034" cy="27699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ja-JP" altLang="en-US" sz="1200" dirty="0" smtClean="0"/>
              <a:t>（左</a:t>
            </a:r>
            <a:r>
              <a:rPr lang="en-US" altLang="en-US" sz="1200" dirty="0" smtClean="0"/>
              <a:t>目盛り）</a:t>
            </a:r>
            <a:endParaRPr kumimoji="1" lang="en-US" altLang="ja-JP" sz="1200" dirty="0" smtClean="0"/>
          </a:p>
        </p:txBody>
      </p:sp>
      <p:sp>
        <p:nvSpPr>
          <p:cNvPr id="20" name="右中かっこ 19"/>
          <p:cNvSpPr/>
          <p:nvPr/>
        </p:nvSpPr>
        <p:spPr>
          <a:xfrm>
            <a:off x="8140066" y="3276600"/>
            <a:ext cx="199232" cy="1282700"/>
          </a:xfrm>
          <a:prstGeom prst="rightBrac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3" name="直線矢印コネクタ 22"/>
          <p:cNvCxnSpPr/>
          <p:nvPr/>
        </p:nvCxnSpPr>
        <p:spPr>
          <a:xfrm flipH="1" flipV="1">
            <a:off x="5689600" y="5727700"/>
            <a:ext cx="199420" cy="4090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30682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1536700"/>
            <a:ext cx="7848600" cy="50546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b="1" dirty="0" smtClean="0"/>
              <a:t>千葉県（</a:t>
            </a:r>
            <a:r>
              <a:rPr lang="en-US" altLang="ja-JP" b="1" dirty="0" smtClean="0"/>
              <a:t>60</a:t>
            </a:r>
            <a:r>
              <a:rPr lang="ja-JP" altLang="en-US" b="1" dirty="0" smtClean="0"/>
              <a:t>歳未満）医師一人当たりの</a:t>
            </a:r>
            <a:r>
              <a:rPr lang="en-US" altLang="ja-JP" b="1" dirty="0" smtClean="0"/>
              <a:t/>
            </a:r>
            <a:br>
              <a:rPr lang="en-US" altLang="ja-JP" b="1" dirty="0" smtClean="0"/>
            </a:br>
            <a:r>
              <a:rPr lang="ja-JP" altLang="en-US" b="1" dirty="0" smtClean="0"/>
              <a:t>医療負担の推移</a:t>
            </a:r>
            <a:endParaRPr kumimoji="1" lang="ja-JP" altLang="en-US" b="1" dirty="0"/>
          </a:p>
        </p:txBody>
      </p:sp>
      <p:cxnSp>
        <p:nvCxnSpPr>
          <p:cNvPr id="6" name="直線矢印コネクタ 5"/>
          <p:cNvCxnSpPr/>
          <p:nvPr/>
        </p:nvCxnSpPr>
        <p:spPr>
          <a:xfrm flipV="1">
            <a:off x="1529730" y="2315596"/>
            <a:ext cx="0" cy="3281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 rot="16200000">
            <a:off x="860305" y="2253901"/>
            <a:ext cx="763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9</a:t>
            </a:r>
            <a:r>
              <a:rPr kumimoji="1" lang="ja-JP" altLang="en-US" dirty="0" smtClean="0"/>
              <a:t>％増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286860" y="2930688"/>
            <a:ext cx="1560644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>
                <a:solidFill>
                  <a:srgbClr val="660066"/>
                </a:solidFill>
              </a:rPr>
              <a:t>高齢者人口の</a:t>
            </a:r>
            <a:r>
              <a:rPr lang="ja-JP" altLang="en-US" sz="1200" dirty="0" smtClean="0">
                <a:solidFill>
                  <a:srgbClr val="660066"/>
                </a:solidFill>
              </a:rPr>
              <a:t>増加に</a:t>
            </a:r>
            <a:endParaRPr lang="en-US" altLang="ja-JP" sz="1200" dirty="0" smtClean="0">
              <a:solidFill>
                <a:srgbClr val="660066"/>
              </a:solidFill>
            </a:endParaRPr>
          </a:p>
          <a:p>
            <a:r>
              <a:rPr kumimoji="1" lang="ja-JP" altLang="en-US" sz="1200" dirty="0" smtClean="0">
                <a:solidFill>
                  <a:srgbClr val="660066"/>
                </a:solidFill>
              </a:rPr>
              <a:t>伴う医療負担の増加</a:t>
            </a:r>
            <a:endParaRPr kumimoji="1" lang="en-US" altLang="ja-JP" sz="1200" dirty="0" smtClean="0">
              <a:solidFill>
                <a:srgbClr val="660066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936987" y="4927804"/>
            <a:ext cx="1560644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>
                <a:solidFill>
                  <a:schemeClr val="accent2">
                    <a:lumMod val="75000"/>
                  </a:schemeClr>
                </a:solidFill>
              </a:rPr>
              <a:t>労働者人口の減少</a:t>
            </a:r>
            <a:r>
              <a:rPr lang="ja-JP" altLang="en-US" sz="1200" dirty="0" smtClean="0">
                <a:solidFill>
                  <a:schemeClr val="accent2">
                    <a:lumMod val="75000"/>
                  </a:schemeClr>
                </a:solidFill>
              </a:rPr>
              <a:t>に</a:t>
            </a:r>
            <a:endParaRPr lang="en-US" altLang="ja-JP" sz="12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kumimoji="1" lang="ja-JP" altLang="en-US" sz="1200" dirty="0" smtClean="0">
                <a:solidFill>
                  <a:schemeClr val="accent2">
                    <a:lumMod val="75000"/>
                  </a:schemeClr>
                </a:solidFill>
              </a:rPr>
              <a:t>伴う医療負担の減少</a:t>
            </a:r>
            <a:endParaRPr kumimoji="1" lang="en-US" altLang="ja-JP" sz="12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863620" y="5880554"/>
            <a:ext cx="1560644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若年者人口の減少</a:t>
            </a:r>
            <a:r>
              <a:rPr lang="ja-JP" alt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に</a:t>
            </a:r>
            <a:endParaRPr lang="en-US" altLang="ja-JP" sz="12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kumimoji="1" lang="ja-JP" alt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伴う医療負担の減少</a:t>
            </a:r>
            <a:endParaRPr kumimoji="1" lang="en-US" altLang="ja-JP" sz="12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712862" y="1483615"/>
            <a:ext cx="5902277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2050</a:t>
            </a:r>
            <a:r>
              <a:rPr kumimoji="1" lang="ja-JP" altLang="en-US" dirty="0" smtClean="0"/>
              <a:t>年まで医学部定員は</a:t>
            </a:r>
            <a:r>
              <a:rPr kumimoji="1" lang="en-US" altLang="ja-JP" dirty="0" smtClean="0"/>
              <a:t>2010</a:t>
            </a:r>
            <a:r>
              <a:rPr kumimoji="1" lang="ja-JP" altLang="en-US" dirty="0" smtClean="0"/>
              <a:t>年と同数を保持したと仮定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525864" y="4827404"/>
            <a:ext cx="9150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 smtClean="0"/>
              <a:t>（</a:t>
            </a:r>
            <a:r>
              <a:rPr lang="en-US" altLang="en-US" sz="1200" dirty="0" smtClean="0"/>
              <a:t>右目盛り）</a:t>
            </a:r>
            <a:endParaRPr kumimoji="1" lang="en-US" altLang="ja-JP" sz="1200" dirty="0" smtClean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8241666" y="3773304"/>
            <a:ext cx="915034" cy="27699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ja-JP" altLang="en-US" sz="1200" dirty="0" smtClean="0"/>
              <a:t>（左</a:t>
            </a:r>
            <a:r>
              <a:rPr lang="en-US" altLang="en-US" sz="1200" dirty="0" smtClean="0"/>
              <a:t>目盛り）</a:t>
            </a:r>
            <a:endParaRPr kumimoji="1" lang="en-US" altLang="ja-JP" sz="1200" dirty="0" smtClean="0"/>
          </a:p>
        </p:txBody>
      </p:sp>
      <p:sp>
        <p:nvSpPr>
          <p:cNvPr id="23" name="右中かっこ 22"/>
          <p:cNvSpPr/>
          <p:nvPr/>
        </p:nvSpPr>
        <p:spPr>
          <a:xfrm>
            <a:off x="8140066" y="3276600"/>
            <a:ext cx="199232" cy="1282700"/>
          </a:xfrm>
          <a:prstGeom prst="rightBrac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4" name="直線矢印コネクタ 23"/>
          <p:cNvCxnSpPr/>
          <p:nvPr/>
        </p:nvCxnSpPr>
        <p:spPr>
          <a:xfrm flipH="1" flipV="1">
            <a:off x="5689600" y="5727700"/>
            <a:ext cx="199420" cy="4090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92592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1536700"/>
            <a:ext cx="7848600" cy="50546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b="1" dirty="0" smtClean="0"/>
              <a:t>茨城県（</a:t>
            </a:r>
            <a:r>
              <a:rPr lang="en-US" altLang="ja-JP" b="1" dirty="0" smtClean="0"/>
              <a:t>60</a:t>
            </a:r>
            <a:r>
              <a:rPr lang="ja-JP" altLang="en-US" b="1" dirty="0" smtClean="0"/>
              <a:t>歳未満）医師一人当たりの</a:t>
            </a:r>
            <a:r>
              <a:rPr lang="en-US" altLang="ja-JP" b="1" dirty="0" smtClean="0"/>
              <a:t/>
            </a:r>
            <a:br>
              <a:rPr lang="en-US" altLang="ja-JP" b="1" dirty="0" smtClean="0"/>
            </a:br>
            <a:r>
              <a:rPr lang="ja-JP" altLang="en-US" b="1" dirty="0" smtClean="0"/>
              <a:t>医療負担の推移</a:t>
            </a:r>
            <a:endParaRPr kumimoji="1" lang="ja-JP" altLang="en-US" b="1" dirty="0"/>
          </a:p>
        </p:txBody>
      </p:sp>
      <p:cxnSp>
        <p:nvCxnSpPr>
          <p:cNvPr id="6" name="直線矢印コネクタ 5"/>
          <p:cNvCxnSpPr/>
          <p:nvPr/>
        </p:nvCxnSpPr>
        <p:spPr>
          <a:xfrm flipV="1">
            <a:off x="1529731" y="2054518"/>
            <a:ext cx="0" cy="2953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 rot="16200000">
            <a:off x="801809" y="2042634"/>
            <a:ext cx="880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10</a:t>
            </a:r>
            <a:r>
              <a:rPr kumimoji="1" lang="ja-JP" altLang="en-US" dirty="0" smtClean="0"/>
              <a:t>％増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286860" y="2930688"/>
            <a:ext cx="1560644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>
                <a:solidFill>
                  <a:srgbClr val="660066"/>
                </a:solidFill>
              </a:rPr>
              <a:t>高齢者人口の</a:t>
            </a:r>
            <a:r>
              <a:rPr lang="ja-JP" altLang="en-US" sz="1200" dirty="0" smtClean="0">
                <a:solidFill>
                  <a:srgbClr val="660066"/>
                </a:solidFill>
              </a:rPr>
              <a:t>増加に</a:t>
            </a:r>
            <a:endParaRPr lang="en-US" altLang="ja-JP" sz="1200" dirty="0" smtClean="0">
              <a:solidFill>
                <a:srgbClr val="660066"/>
              </a:solidFill>
            </a:endParaRPr>
          </a:p>
          <a:p>
            <a:r>
              <a:rPr kumimoji="1" lang="ja-JP" altLang="en-US" sz="1200" dirty="0" smtClean="0">
                <a:solidFill>
                  <a:srgbClr val="660066"/>
                </a:solidFill>
              </a:rPr>
              <a:t>伴う医療負担の増加</a:t>
            </a:r>
            <a:endParaRPr kumimoji="1" lang="en-US" altLang="ja-JP" sz="1200" dirty="0" smtClean="0">
              <a:solidFill>
                <a:srgbClr val="660066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936987" y="4927804"/>
            <a:ext cx="1560644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>
                <a:solidFill>
                  <a:schemeClr val="accent2">
                    <a:lumMod val="75000"/>
                  </a:schemeClr>
                </a:solidFill>
              </a:rPr>
              <a:t>労働者人口の減少</a:t>
            </a:r>
            <a:r>
              <a:rPr lang="ja-JP" altLang="en-US" sz="1200" dirty="0" smtClean="0">
                <a:solidFill>
                  <a:schemeClr val="accent2">
                    <a:lumMod val="75000"/>
                  </a:schemeClr>
                </a:solidFill>
              </a:rPr>
              <a:t>に</a:t>
            </a:r>
            <a:endParaRPr lang="en-US" altLang="ja-JP" sz="12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kumimoji="1" lang="ja-JP" altLang="en-US" sz="1200" dirty="0" smtClean="0">
                <a:solidFill>
                  <a:schemeClr val="accent2">
                    <a:lumMod val="75000"/>
                  </a:schemeClr>
                </a:solidFill>
              </a:rPr>
              <a:t>伴う医療負担の減少</a:t>
            </a:r>
            <a:endParaRPr kumimoji="1" lang="en-US" altLang="ja-JP" sz="12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863620" y="5880554"/>
            <a:ext cx="1560644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若年者人口の減少</a:t>
            </a:r>
            <a:r>
              <a:rPr lang="ja-JP" alt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に</a:t>
            </a:r>
            <a:endParaRPr lang="en-US" altLang="ja-JP" sz="12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kumimoji="1" lang="ja-JP" alt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伴う医療負担の減少</a:t>
            </a:r>
            <a:endParaRPr kumimoji="1" lang="en-US" altLang="ja-JP" sz="12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712862" y="1483615"/>
            <a:ext cx="5902277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2050</a:t>
            </a:r>
            <a:r>
              <a:rPr kumimoji="1" lang="ja-JP" altLang="en-US" dirty="0" smtClean="0"/>
              <a:t>年まで医学部定員は</a:t>
            </a:r>
            <a:r>
              <a:rPr kumimoji="1" lang="en-US" altLang="ja-JP" dirty="0" smtClean="0"/>
              <a:t>2010</a:t>
            </a:r>
            <a:r>
              <a:rPr kumimoji="1" lang="ja-JP" altLang="en-US" dirty="0" smtClean="0"/>
              <a:t>年と同数を保持したと仮定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525864" y="4827404"/>
            <a:ext cx="9150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 smtClean="0"/>
              <a:t>（</a:t>
            </a:r>
            <a:r>
              <a:rPr lang="en-US" altLang="en-US" sz="1200" dirty="0" smtClean="0"/>
              <a:t>右目盛り）</a:t>
            </a:r>
            <a:endParaRPr kumimoji="1" lang="en-US" altLang="ja-JP" sz="1200" dirty="0" smtClean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8241666" y="3773304"/>
            <a:ext cx="915034" cy="27699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ja-JP" altLang="en-US" sz="1200" dirty="0" smtClean="0"/>
              <a:t>（左</a:t>
            </a:r>
            <a:r>
              <a:rPr lang="en-US" altLang="en-US" sz="1200" dirty="0" smtClean="0"/>
              <a:t>目盛り）</a:t>
            </a:r>
            <a:endParaRPr kumimoji="1" lang="en-US" altLang="ja-JP" sz="1200" dirty="0" smtClean="0"/>
          </a:p>
        </p:txBody>
      </p:sp>
      <p:sp>
        <p:nvSpPr>
          <p:cNvPr id="19" name="右中かっこ 18"/>
          <p:cNvSpPr/>
          <p:nvPr/>
        </p:nvSpPr>
        <p:spPr>
          <a:xfrm>
            <a:off x="8140066" y="3276600"/>
            <a:ext cx="199232" cy="1282700"/>
          </a:xfrm>
          <a:prstGeom prst="rightBrac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直線矢印コネクタ 19"/>
          <p:cNvCxnSpPr/>
          <p:nvPr/>
        </p:nvCxnSpPr>
        <p:spPr>
          <a:xfrm flipH="1" flipV="1">
            <a:off x="5689600" y="5727700"/>
            <a:ext cx="199420" cy="4090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59942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1536700"/>
            <a:ext cx="7848600" cy="50546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4125" y="274638"/>
            <a:ext cx="8691080" cy="1143000"/>
          </a:xfrm>
        </p:spPr>
        <p:txBody>
          <a:bodyPr>
            <a:normAutofit fontScale="90000"/>
          </a:bodyPr>
          <a:lstStyle/>
          <a:p>
            <a:r>
              <a:rPr lang="ja-JP" altLang="en-US" b="1" dirty="0" smtClean="0"/>
              <a:t>神奈川県（</a:t>
            </a:r>
            <a:r>
              <a:rPr lang="en-US" altLang="ja-JP" b="1" dirty="0" smtClean="0"/>
              <a:t>60</a:t>
            </a:r>
            <a:r>
              <a:rPr lang="ja-JP" altLang="en-US" b="1" dirty="0" smtClean="0"/>
              <a:t>歳未満）医師一人当たりの</a:t>
            </a:r>
            <a:r>
              <a:rPr lang="en-US" altLang="ja-JP" b="1" dirty="0" smtClean="0"/>
              <a:t/>
            </a:r>
            <a:br>
              <a:rPr lang="en-US" altLang="ja-JP" b="1" dirty="0" smtClean="0"/>
            </a:br>
            <a:r>
              <a:rPr lang="ja-JP" altLang="en-US" b="1" dirty="0" smtClean="0"/>
              <a:t>医療負担の推移</a:t>
            </a:r>
            <a:endParaRPr kumimoji="1" lang="ja-JP" altLang="en-US" b="1" dirty="0"/>
          </a:p>
        </p:txBody>
      </p:sp>
      <p:cxnSp>
        <p:nvCxnSpPr>
          <p:cNvPr id="6" name="直線矢印コネクタ 5"/>
          <p:cNvCxnSpPr/>
          <p:nvPr/>
        </p:nvCxnSpPr>
        <p:spPr>
          <a:xfrm flipV="1">
            <a:off x="1529730" y="1912403"/>
            <a:ext cx="0" cy="2953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 rot="16200000">
            <a:off x="885705" y="2049943"/>
            <a:ext cx="763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5</a:t>
            </a:r>
            <a:r>
              <a:rPr kumimoji="1" lang="ja-JP" altLang="en-US" dirty="0" smtClean="0"/>
              <a:t>％増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286860" y="2930688"/>
            <a:ext cx="1560644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>
                <a:solidFill>
                  <a:srgbClr val="660066"/>
                </a:solidFill>
              </a:rPr>
              <a:t>高齢者人口の</a:t>
            </a:r>
            <a:r>
              <a:rPr lang="ja-JP" altLang="en-US" sz="1200" dirty="0" smtClean="0">
                <a:solidFill>
                  <a:srgbClr val="660066"/>
                </a:solidFill>
              </a:rPr>
              <a:t>増加に</a:t>
            </a:r>
            <a:endParaRPr lang="en-US" altLang="ja-JP" sz="1200" dirty="0" smtClean="0">
              <a:solidFill>
                <a:srgbClr val="660066"/>
              </a:solidFill>
            </a:endParaRPr>
          </a:p>
          <a:p>
            <a:r>
              <a:rPr kumimoji="1" lang="ja-JP" altLang="en-US" sz="1200" dirty="0" smtClean="0">
                <a:solidFill>
                  <a:srgbClr val="660066"/>
                </a:solidFill>
              </a:rPr>
              <a:t>伴う医療負担の増加</a:t>
            </a:r>
            <a:endParaRPr kumimoji="1" lang="en-US" altLang="ja-JP" sz="1200" dirty="0" smtClean="0">
              <a:solidFill>
                <a:srgbClr val="660066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936987" y="4927804"/>
            <a:ext cx="1560644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>
                <a:solidFill>
                  <a:schemeClr val="accent2">
                    <a:lumMod val="75000"/>
                  </a:schemeClr>
                </a:solidFill>
              </a:rPr>
              <a:t>労働者人口の減少</a:t>
            </a:r>
            <a:r>
              <a:rPr lang="ja-JP" altLang="en-US" sz="1200" dirty="0" smtClean="0">
                <a:solidFill>
                  <a:schemeClr val="accent2">
                    <a:lumMod val="75000"/>
                  </a:schemeClr>
                </a:solidFill>
              </a:rPr>
              <a:t>に</a:t>
            </a:r>
            <a:endParaRPr lang="en-US" altLang="ja-JP" sz="12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kumimoji="1" lang="ja-JP" altLang="en-US" sz="1200" dirty="0" smtClean="0">
                <a:solidFill>
                  <a:schemeClr val="accent2">
                    <a:lumMod val="75000"/>
                  </a:schemeClr>
                </a:solidFill>
              </a:rPr>
              <a:t>伴う医療負担の減少</a:t>
            </a:r>
            <a:endParaRPr kumimoji="1" lang="en-US" altLang="ja-JP" sz="12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863620" y="5880554"/>
            <a:ext cx="1560644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若年者人口の減少</a:t>
            </a:r>
            <a:r>
              <a:rPr lang="ja-JP" alt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に</a:t>
            </a:r>
            <a:endParaRPr lang="en-US" altLang="ja-JP" sz="12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kumimoji="1" lang="ja-JP" alt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伴う医療負担の減少</a:t>
            </a:r>
            <a:endParaRPr kumimoji="1" lang="en-US" altLang="ja-JP" sz="12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712862" y="1483615"/>
            <a:ext cx="5902277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2050</a:t>
            </a:r>
            <a:r>
              <a:rPr kumimoji="1" lang="ja-JP" altLang="en-US" dirty="0" smtClean="0"/>
              <a:t>年まで医学部定員は</a:t>
            </a:r>
            <a:r>
              <a:rPr kumimoji="1" lang="en-US" altLang="ja-JP" dirty="0" smtClean="0"/>
              <a:t>2010</a:t>
            </a:r>
            <a:r>
              <a:rPr kumimoji="1" lang="ja-JP" altLang="en-US" dirty="0" smtClean="0"/>
              <a:t>年と同数を保持したと仮定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525864" y="4827404"/>
            <a:ext cx="9150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 smtClean="0"/>
              <a:t>（</a:t>
            </a:r>
            <a:r>
              <a:rPr lang="en-US" altLang="en-US" sz="1200" dirty="0" smtClean="0"/>
              <a:t>右目盛り）</a:t>
            </a:r>
            <a:endParaRPr kumimoji="1" lang="en-US" altLang="ja-JP" sz="1200" dirty="0" smtClean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8241666" y="3773304"/>
            <a:ext cx="915034" cy="27699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ja-JP" altLang="en-US" sz="1200" dirty="0" smtClean="0"/>
              <a:t>（左</a:t>
            </a:r>
            <a:r>
              <a:rPr lang="en-US" altLang="en-US" sz="1200" dirty="0" smtClean="0"/>
              <a:t>目盛り）</a:t>
            </a:r>
            <a:endParaRPr kumimoji="1" lang="en-US" altLang="ja-JP" sz="1200" dirty="0" smtClean="0"/>
          </a:p>
        </p:txBody>
      </p:sp>
      <p:sp>
        <p:nvSpPr>
          <p:cNvPr id="21" name="右中かっこ 20"/>
          <p:cNvSpPr/>
          <p:nvPr/>
        </p:nvSpPr>
        <p:spPr>
          <a:xfrm>
            <a:off x="8140066" y="3276600"/>
            <a:ext cx="199232" cy="1282700"/>
          </a:xfrm>
          <a:prstGeom prst="rightBrac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" name="直線矢印コネクタ 21"/>
          <p:cNvCxnSpPr/>
          <p:nvPr/>
        </p:nvCxnSpPr>
        <p:spPr>
          <a:xfrm flipH="1" flipV="1">
            <a:off x="5689600" y="5727700"/>
            <a:ext cx="199420" cy="4090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82223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1524000"/>
            <a:ext cx="7848600" cy="50546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b="1" dirty="0" smtClean="0"/>
              <a:t>東京都（</a:t>
            </a:r>
            <a:r>
              <a:rPr lang="en-US" altLang="ja-JP" b="1" dirty="0" smtClean="0"/>
              <a:t>60</a:t>
            </a:r>
            <a:r>
              <a:rPr lang="ja-JP" altLang="en-US" b="1" dirty="0" smtClean="0"/>
              <a:t>歳未満）医師一人当たりの</a:t>
            </a:r>
            <a:r>
              <a:rPr lang="en-US" altLang="ja-JP" b="1" dirty="0" smtClean="0"/>
              <a:t/>
            </a:r>
            <a:br>
              <a:rPr lang="en-US" altLang="ja-JP" b="1" dirty="0" smtClean="0"/>
            </a:br>
            <a:r>
              <a:rPr lang="ja-JP" altLang="en-US" b="1" dirty="0" smtClean="0"/>
              <a:t>医療負担の推移</a:t>
            </a:r>
            <a:endParaRPr kumimoji="1" lang="ja-JP" altLang="en-US" b="1" dirty="0"/>
          </a:p>
        </p:txBody>
      </p:sp>
      <p:cxnSp>
        <p:nvCxnSpPr>
          <p:cNvPr id="6" name="直線矢印コネクタ 5"/>
          <p:cNvCxnSpPr/>
          <p:nvPr/>
        </p:nvCxnSpPr>
        <p:spPr>
          <a:xfrm>
            <a:off x="1541998" y="2185345"/>
            <a:ext cx="0" cy="28639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 rot="16200000">
            <a:off x="835218" y="2287077"/>
            <a:ext cx="763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6</a:t>
            </a:r>
            <a:r>
              <a:rPr kumimoji="1" lang="ja-JP" altLang="en-US" dirty="0" smtClean="0"/>
              <a:t>％減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286860" y="2930688"/>
            <a:ext cx="1560644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>
                <a:solidFill>
                  <a:srgbClr val="660066"/>
                </a:solidFill>
              </a:rPr>
              <a:t>高齢者人口の</a:t>
            </a:r>
            <a:r>
              <a:rPr lang="ja-JP" altLang="en-US" sz="1200" dirty="0" smtClean="0">
                <a:solidFill>
                  <a:srgbClr val="660066"/>
                </a:solidFill>
              </a:rPr>
              <a:t>増加に</a:t>
            </a:r>
            <a:endParaRPr lang="en-US" altLang="ja-JP" sz="1200" dirty="0" smtClean="0">
              <a:solidFill>
                <a:srgbClr val="660066"/>
              </a:solidFill>
            </a:endParaRPr>
          </a:p>
          <a:p>
            <a:r>
              <a:rPr kumimoji="1" lang="ja-JP" altLang="en-US" sz="1200" dirty="0" smtClean="0">
                <a:solidFill>
                  <a:srgbClr val="660066"/>
                </a:solidFill>
              </a:rPr>
              <a:t>伴う医療負担の増加</a:t>
            </a:r>
            <a:endParaRPr kumimoji="1" lang="en-US" altLang="ja-JP" sz="1200" dirty="0" smtClean="0">
              <a:solidFill>
                <a:srgbClr val="660066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936987" y="4927804"/>
            <a:ext cx="1560644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>
                <a:solidFill>
                  <a:schemeClr val="accent2">
                    <a:lumMod val="75000"/>
                  </a:schemeClr>
                </a:solidFill>
              </a:rPr>
              <a:t>労働者人口の減少</a:t>
            </a:r>
            <a:r>
              <a:rPr lang="ja-JP" altLang="en-US" sz="1200" dirty="0" smtClean="0">
                <a:solidFill>
                  <a:schemeClr val="accent2">
                    <a:lumMod val="75000"/>
                  </a:schemeClr>
                </a:solidFill>
              </a:rPr>
              <a:t>に</a:t>
            </a:r>
            <a:endParaRPr lang="en-US" altLang="ja-JP" sz="12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kumimoji="1" lang="ja-JP" altLang="en-US" sz="1200" dirty="0" smtClean="0">
                <a:solidFill>
                  <a:schemeClr val="accent2">
                    <a:lumMod val="75000"/>
                  </a:schemeClr>
                </a:solidFill>
              </a:rPr>
              <a:t>伴う医療負担の減少</a:t>
            </a:r>
            <a:endParaRPr kumimoji="1" lang="en-US" altLang="ja-JP" sz="12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863620" y="5880554"/>
            <a:ext cx="1560644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若年者人口の減少</a:t>
            </a:r>
            <a:r>
              <a:rPr lang="ja-JP" alt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に</a:t>
            </a:r>
            <a:endParaRPr lang="en-US" altLang="ja-JP" sz="12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kumimoji="1" lang="ja-JP" alt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伴う医療負担の減少</a:t>
            </a:r>
            <a:endParaRPr kumimoji="1" lang="en-US" altLang="ja-JP" sz="12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712862" y="1483615"/>
            <a:ext cx="5902277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2050</a:t>
            </a:r>
            <a:r>
              <a:rPr kumimoji="1" lang="ja-JP" altLang="en-US" dirty="0" smtClean="0"/>
              <a:t>年まで医学部定員は</a:t>
            </a:r>
            <a:r>
              <a:rPr kumimoji="1" lang="en-US" altLang="ja-JP" dirty="0" smtClean="0"/>
              <a:t>2010</a:t>
            </a:r>
            <a:r>
              <a:rPr kumimoji="1" lang="ja-JP" altLang="en-US" dirty="0" smtClean="0"/>
              <a:t>年と同数を保持したと仮定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525864" y="4827404"/>
            <a:ext cx="9150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 smtClean="0"/>
              <a:t>（</a:t>
            </a:r>
            <a:r>
              <a:rPr lang="en-US" altLang="en-US" sz="1200" dirty="0" smtClean="0"/>
              <a:t>右目盛り）</a:t>
            </a:r>
            <a:endParaRPr kumimoji="1" lang="en-US" altLang="ja-JP" sz="1200" dirty="0" smtClean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8241666" y="3773304"/>
            <a:ext cx="915034" cy="27699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ja-JP" altLang="en-US" sz="1200" dirty="0" smtClean="0"/>
              <a:t>（左</a:t>
            </a:r>
            <a:r>
              <a:rPr lang="en-US" altLang="en-US" sz="1200" dirty="0" smtClean="0"/>
              <a:t>目盛り）</a:t>
            </a:r>
            <a:endParaRPr kumimoji="1" lang="en-US" altLang="ja-JP" sz="1200" dirty="0" smtClean="0"/>
          </a:p>
        </p:txBody>
      </p:sp>
      <p:sp>
        <p:nvSpPr>
          <p:cNvPr id="22" name="右中かっこ 21"/>
          <p:cNvSpPr/>
          <p:nvPr/>
        </p:nvSpPr>
        <p:spPr>
          <a:xfrm>
            <a:off x="8140066" y="3276600"/>
            <a:ext cx="199232" cy="1282700"/>
          </a:xfrm>
          <a:prstGeom prst="rightBrac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3" name="直線矢印コネクタ 22"/>
          <p:cNvCxnSpPr/>
          <p:nvPr/>
        </p:nvCxnSpPr>
        <p:spPr>
          <a:xfrm flipH="1" flipV="1">
            <a:off x="5689600" y="5727700"/>
            <a:ext cx="199420" cy="4090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62363901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338</Words>
  <Application>Microsoft Office PowerPoint</Application>
  <PresentationFormat>画面に合わせる (4:3)</PresentationFormat>
  <Paragraphs>59</Paragraphs>
  <Slides>7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8" baseType="lpstr">
      <vt:lpstr>ホワイト</vt:lpstr>
      <vt:lpstr>医療費を基にした医師の 労働負担解析 2010−2050年</vt:lpstr>
      <vt:lpstr>医療費と医療負担</vt:lpstr>
      <vt:lpstr>埼玉県（60歳未満）医師一人当たりの 医療負担の推移</vt:lpstr>
      <vt:lpstr>千葉県（60歳未満）医師一人当たりの 医療負担の推移</vt:lpstr>
      <vt:lpstr>茨城県（60歳未満）医師一人当たりの 医療負担の推移</vt:lpstr>
      <vt:lpstr>神奈川県（60歳未満）医師一人当たりの 医療負担の推移</vt:lpstr>
      <vt:lpstr>東京都（60歳未満）医師一人当たりの 医療負担の推移</vt:lpstr>
    </vt:vector>
  </TitlesOfParts>
  <Company>東京大学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医療費を基にした医師の 労働負担解析 2010−2050年</dc:title>
  <dc:creator>井元 清哉</dc:creator>
  <cp:lastModifiedBy>Kyoko Harada</cp:lastModifiedBy>
  <cp:revision>13</cp:revision>
  <dcterms:created xsi:type="dcterms:W3CDTF">2011-08-23T03:12:56Z</dcterms:created>
  <dcterms:modified xsi:type="dcterms:W3CDTF">2011-08-25T01:26:03Z</dcterms:modified>
</cp:coreProperties>
</file>