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8" r:id="rId2"/>
    <p:sldId id="260" r:id="rId3"/>
    <p:sldId id="261" r:id="rId4"/>
    <p:sldId id="262" r:id="rId5"/>
    <p:sldId id="263" r:id="rId6"/>
    <p:sldId id="264" r:id="rId7"/>
    <p:sldId id="265" r:id="rId8"/>
    <p:sldId id="259" r:id="rId9"/>
    <p:sldId id="257" r:id="rId10"/>
    <p:sldId id="266" r:id="rId11"/>
    <p:sldId id="269" r:id="rId12"/>
    <p:sldId id="272" r:id="rId13"/>
    <p:sldId id="270" r:id="rId14"/>
    <p:sldId id="271" r:id="rId15"/>
    <p:sldId id="267" r:id="rId16"/>
    <p:sldId id="268" r:id="rId17"/>
    <p:sldId id="273" r:id="rId18"/>
    <p:sldId id="274" r:id="rId19"/>
    <p:sldId id="276" r:id="rId20"/>
    <p:sldId id="281" r:id="rId21"/>
    <p:sldId id="277" r:id="rId22"/>
    <p:sldId id="278" r:id="rId23"/>
    <p:sldId id="279" r:id="rId24"/>
    <p:sldId id="282" r:id="rId25"/>
    <p:sldId id="283" r:id="rId26"/>
    <p:sldId id="284" r:id="rId27"/>
    <p:sldId id="285" r:id="rId2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4" d="100"/>
          <a:sy n="104" d="100"/>
        </p:scale>
        <p:origin x="-111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D76582-3764-9C4D-8C6E-614D0BEF67F5}" type="datetimeFigureOut">
              <a:rPr kumimoji="1" lang="ja-JP" altLang="en-US" smtClean="0"/>
              <a:pPr/>
              <a:t>2011/10/7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D92E38-D855-AE4F-B2A5-B6E793E83A0C}" type="slidenum">
              <a:rPr kumimoji="1" lang="ja-JP" altLang="en-US" smtClean="0"/>
              <a:pPr/>
              <a:t>&lt;#&gt;</a:t>
            </a:fld>
            <a:endParaRPr kumimoji="1" lang="ja-JP" altLang="en-US"/>
          </a:p>
        </p:txBody>
      </p:sp>
    </p:spTree>
    <p:extLst>
      <p:ext uri="{BB962C8B-B14F-4D97-AF65-F5344CB8AC3E}">
        <p14:creationId xmlns:p14="http://schemas.microsoft.com/office/powerpoint/2010/main" xmlns="" val="1510260161"/>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CD92E38-D855-AE4F-B2A5-B6E793E83A0C}" type="slidenum">
              <a:rPr kumimoji="1" lang="ja-JP" altLang="en-US" smtClean="0"/>
              <a:pPr/>
              <a:t>9</a:t>
            </a:fld>
            <a:endParaRPr kumimoji="1" lang="ja-JP" altLang="en-US"/>
          </a:p>
        </p:txBody>
      </p:sp>
    </p:spTree>
    <p:extLst>
      <p:ext uri="{BB962C8B-B14F-4D97-AF65-F5344CB8AC3E}">
        <p14:creationId xmlns:p14="http://schemas.microsoft.com/office/powerpoint/2010/main" xmlns="" val="333082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CD92E38-D855-AE4F-B2A5-B6E793E83A0C}" type="slidenum">
              <a:rPr kumimoji="1" lang="ja-JP" altLang="en-US" smtClean="0"/>
              <a:pPr/>
              <a:t>19</a:t>
            </a:fld>
            <a:endParaRPr kumimoji="1" lang="ja-JP" altLang="en-US"/>
          </a:p>
        </p:txBody>
      </p:sp>
    </p:spTree>
    <p:extLst>
      <p:ext uri="{BB962C8B-B14F-4D97-AF65-F5344CB8AC3E}">
        <p14:creationId xmlns:p14="http://schemas.microsoft.com/office/powerpoint/2010/main" xmlns="" val="95479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142EE85-9505-7F44-8916-581E4D3E895E}" type="datetimeFigureOut">
              <a:rPr kumimoji="1" lang="ja-JP" altLang="en-US" smtClean="0"/>
              <a:pPr/>
              <a:t>2011/10/7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7BA5FF0-14E8-5A4D-BC3C-EEBA0726B7D4}" type="slidenum">
              <a:rPr kumimoji="1" lang="ja-JP" altLang="en-US" smtClean="0"/>
              <a:pPr/>
              <a:t>&lt;#&gt;</a:t>
            </a:fld>
            <a:endParaRPr kumimoji="1" lang="ja-JP" altLang="en-US"/>
          </a:p>
        </p:txBody>
      </p:sp>
    </p:spTree>
    <p:extLst>
      <p:ext uri="{BB962C8B-B14F-4D97-AF65-F5344CB8AC3E}">
        <p14:creationId xmlns:p14="http://schemas.microsoft.com/office/powerpoint/2010/main" xmlns="" val="96826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142EE85-9505-7F44-8916-581E4D3E895E}" type="datetimeFigureOut">
              <a:rPr kumimoji="1" lang="ja-JP" altLang="en-US" smtClean="0"/>
              <a:pPr/>
              <a:t>2011/10/7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7BA5FF0-14E8-5A4D-BC3C-EEBA0726B7D4}" type="slidenum">
              <a:rPr kumimoji="1" lang="ja-JP" altLang="en-US" smtClean="0"/>
              <a:pPr/>
              <a:t>&lt;#&gt;</a:t>
            </a:fld>
            <a:endParaRPr kumimoji="1" lang="ja-JP" altLang="en-US"/>
          </a:p>
        </p:txBody>
      </p:sp>
    </p:spTree>
    <p:extLst>
      <p:ext uri="{BB962C8B-B14F-4D97-AF65-F5344CB8AC3E}">
        <p14:creationId xmlns:p14="http://schemas.microsoft.com/office/powerpoint/2010/main" xmlns="" val="200166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142EE85-9505-7F44-8916-581E4D3E895E}" type="datetimeFigureOut">
              <a:rPr kumimoji="1" lang="ja-JP" altLang="en-US" smtClean="0"/>
              <a:pPr/>
              <a:t>2011/10/7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7BA5FF0-14E8-5A4D-BC3C-EEBA0726B7D4}" type="slidenum">
              <a:rPr kumimoji="1" lang="ja-JP" altLang="en-US" smtClean="0"/>
              <a:pPr/>
              <a:t>&lt;#&gt;</a:t>
            </a:fld>
            <a:endParaRPr kumimoji="1" lang="ja-JP" altLang="en-US"/>
          </a:p>
        </p:txBody>
      </p:sp>
    </p:spTree>
    <p:extLst>
      <p:ext uri="{BB962C8B-B14F-4D97-AF65-F5344CB8AC3E}">
        <p14:creationId xmlns:p14="http://schemas.microsoft.com/office/powerpoint/2010/main" xmlns="" val="394745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142EE85-9505-7F44-8916-581E4D3E895E}" type="datetimeFigureOut">
              <a:rPr kumimoji="1" lang="ja-JP" altLang="en-US" smtClean="0"/>
              <a:pPr/>
              <a:t>2011/10/7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7BA5FF0-14E8-5A4D-BC3C-EEBA0726B7D4}" type="slidenum">
              <a:rPr kumimoji="1" lang="ja-JP" altLang="en-US" smtClean="0"/>
              <a:pPr/>
              <a:t>&lt;#&gt;</a:t>
            </a:fld>
            <a:endParaRPr kumimoji="1" lang="ja-JP" altLang="en-US"/>
          </a:p>
        </p:txBody>
      </p:sp>
    </p:spTree>
    <p:extLst>
      <p:ext uri="{BB962C8B-B14F-4D97-AF65-F5344CB8AC3E}">
        <p14:creationId xmlns:p14="http://schemas.microsoft.com/office/powerpoint/2010/main" xmlns="" val="197590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142EE85-9505-7F44-8916-581E4D3E895E}" type="datetimeFigureOut">
              <a:rPr kumimoji="1" lang="ja-JP" altLang="en-US" smtClean="0"/>
              <a:pPr/>
              <a:t>2011/10/7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7BA5FF0-14E8-5A4D-BC3C-EEBA0726B7D4}" type="slidenum">
              <a:rPr kumimoji="1" lang="ja-JP" altLang="en-US" smtClean="0"/>
              <a:pPr/>
              <a:t>&lt;#&gt;</a:t>
            </a:fld>
            <a:endParaRPr kumimoji="1" lang="ja-JP" altLang="en-US"/>
          </a:p>
        </p:txBody>
      </p:sp>
    </p:spTree>
    <p:extLst>
      <p:ext uri="{BB962C8B-B14F-4D97-AF65-F5344CB8AC3E}">
        <p14:creationId xmlns:p14="http://schemas.microsoft.com/office/powerpoint/2010/main" xmlns="" val="205241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142EE85-9505-7F44-8916-581E4D3E895E}" type="datetimeFigureOut">
              <a:rPr kumimoji="1" lang="ja-JP" altLang="en-US" smtClean="0"/>
              <a:pPr/>
              <a:t>2011/10/7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7BA5FF0-14E8-5A4D-BC3C-EEBA0726B7D4}" type="slidenum">
              <a:rPr kumimoji="1" lang="ja-JP" altLang="en-US" smtClean="0"/>
              <a:pPr/>
              <a:t>&lt;#&gt;</a:t>
            </a:fld>
            <a:endParaRPr kumimoji="1" lang="ja-JP" altLang="en-US"/>
          </a:p>
        </p:txBody>
      </p:sp>
    </p:spTree>
    <p:extLst>
      <p:ext uri="{BB962C8B-B14F-4D97-AF65-F5344CB8AC3E}">
        <p14:creationId xmlns:p14="http://schemas.microsoft.com/office/powerpoint/2010/main" xmlns="" val="2685061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142EE85-9505-7F44-8916-581E4D3E895E}" type="datetimeFigureOut">
              <a:rPr kumimoji="1" lang="ja-JP" altLang="en-US" smtClean="0"/>
              <a:pPr/>
              <a:t>2011/10/7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7BA5FF0-14E8-5A4D-BC3C-EEBA0726B7D4}" type="slidenum">
              <a:rPr kumimoji="1" lang="ja-JP" altLang="en-US" smtClean="0"/>
              <a:pPr/>
              <a:t>&lt;#&gt;</a:t>
            </a:fld>
            <a:endParaRPr kumimoji="1" lang="ja-JP" altLang="en-US"/>
          </a:p>
        </p:txBody>
      </p:sp>
    </p:spTree>
    <p:extLst>
      <p:ext uri="{BB962C8B-B14F-4D97-AF65-F5344CB8AC3E}">
        <p14:creationId xmlns:p14="http://schemas.microsoft.com/office/powerpoint/2010/main" xmlns="" val="387314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142EE85-9505-7F44-8916-581E4D3E895E}" type="datetimeFigureOut">
              <a:rPr kumimoji="1" lang="ja-JP" altLang="en-US" smtClean="0"/>
              <a:pPr/>
              <a:t>2011/10/7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7BA5FF0-14E8-5A4D-BC3C-EEBA0726B7D4}" type="slidenum">
              <a:rPr kumimoji="1" lang="ja-JP" altLang="en-US" smtClean="0"/>
              <a:pPr/>
              <a:t>&lt;#&gt;</a:t>
            </a:fld>
            <a:endParaRPr kumimoji="1" lang="ja-JP" altLang="en-US"/>
          </a:p>
        </p:txBody>
      </p:sp>
    </p:spTree>
    <p:extLst>
      <p:ext uri="{BB962C8B-B14F-4D97-AF65-F5344CB8AC3E}">
        <p14:creationId xmlns:p14="http://schemas.microsoft.com/office/powerpoint/2010/main" xmlns="" val="119241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142EE85-9505-7F44-8916-581E4D3E895E}" type="datetimeFigureOut">
              <a:rPr kumimoji="1" lang="ja-JP" altLang="en-US" smtClean="0"/>
              <a:pPr/>
              <a:t>2011/10/7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7BA5FF0-14E8-5A4D-BC3C-EEBA0726B7D4}" type="slidenum">
              <a:rPr kumimoji="1" lang="ja-JP" altLang="en-US" smtClean="0"/>
              <a:pPr/>
              <a:t>&lt;#&gt;</a:t>
            </a:fld>
            <a:endParaRPr kumimoji="1" lang="ja-JP" altLang="en-US"/>
          </a:p>
        </p:txBody>
      </p:sp>
    </p:spTree>
    <p:extLst>
      <p:ext uri="{BB962C8B-B14F-4D97-AF65-F5344CB8AC3E}">
        <p14:creationId xmlns:p14="http://schemas.microsoft.com/office/powerpoint/2010/main" xmlns="" val="245030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142EE85-9505-7F44-8916-581E4D3E895E}" type="datetimeFigureOut">
              <a:rPr kumimoji="1" lang="ja-JP" altLang="en-US" smtClean="0"/>
              <a:pPr/>
              <a:t>2011/10/7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7BA5FF0-14E8-5A4D-BC3C-EEBA0726B7D4}" type="slidenum">
              <a:rPr kumimoji="1" lang="ja-JP" altLang="en-US" smtClean="0"/>
              <a:pPr/>
              <a:t>&lt;#&gt;</a:t>
            </a:fld>
            <a:endParaRPr kumimoji="1" lang="ja-JP" altLang="en-US"/>
          </a:p>
        </p:txBody>
      </p:sp>
    </p:spTree>
    <p:extLst>
      <p:ext uri="{BB962C8B-B14F-4D97-AF65-F5344CB8AC3E}">
        <p14:creationId xmlns:p14="http://schemas.microsoft.com/office/powerpoint/2010/main" xmlns="" val="198523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142EE85-9505-7F44-8916-581E4D3E895E}" type="datetimeFigureOut">
              <a:rPr kumimoji="1" lang="ja-JP" altLang="en-US" smtClean="0"/>
              <a:pPr/>
              <a:t>2011/10/7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7BA5FF0-14E8-5A4D-BC3C-EEBA0726B7D4}" type="slidenum">
              <a:rPr kumimoji="1" lang="ja-JP" altLang="en-US" smtClean="0"/>
              <a:pPr/>
              <a:t>&lt;#&gt;</a:t>
            </a:fld>
            <a:endParaRPr kumimoji="1" lang="ja-JP" altLang="en-US"/>
          </a:p>
        </p:txBody>
      </p:sp>
    </p:spTree>
    <p:extLst>
      <p:ext uri="{BB962C8B-B14F-4D97-AF65-F5344CB8AC3E}">
        <p14:creationId xmlns:p14="http://schemas.microsoft.com/office/powerpoint/2010/main" xmlns="" val="253248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2EE85-9505-7F44-8916-581E4D3E895E}" type="datetimeFigureOut">
              <a:rPr kumimoji="1" lang="ja-JP" altLang="en-US" smtClean="0"/>
              <a:pPr/>
              <a:t>2011/10/7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A5FF0-14E8-5A4D-BC3C-EEBA0726B7D4}" type="slidenum">
              <a:rPr kumimoji="1" lang="ja-JP" altLang="en-US" smtClean="0"/>
              <a:pPr/>
              <a:t>&lt;#&gt;</a:t>
            </a:fld>
            <a:endParaRPr kumimoji="1" lang="ja-JP" altLang="en-US"/>
          </a:p>
        </p:txBody>
      </p:sp>
    </p:spTree>
    <p:extLst>
      <p:ext uri="{BB962C8B-B14F-4D97-AF65-F5344CB8AC3E}">
        <p14:creationId xmlns:p14="http://schemas.microsoft.com/office/powerpoint/2010/main" xmlns="" val="4283546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emf"/><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b="1" dirty="0" smtClean="0"/>
              <a:t>新潟</a:t>
            </a:r>
            <a:r>
              <a:rPr kumimoji="1" lang="ja-JP" altLang="en-US" b="1" dirty="0" smtClean="0"/>
              <a:t>県</a:t>
            </a:r>
            <a:r>
              <a:rPr kumimoji="1" lang="en-US" altLang="ja-JP" b="1" dirty="0" smtClean="0"/>
              <a:t/>
            </a:r>
            <a:br>
              <a:rPr kumimoji="1" lang="en-US" altLang="ja-JP" b="1" dirty="0" smtClean="0"/>
            </a:br>
            <a:r>
              <a:rPr lang="ja-JP" altLang="en-US" b="1" dirty="0" smtClean="0"/>
              <a:t>２５年後の医療</a:t>
            </a:r>
            <a:endParaRPr kumimoji="1" lang="ja-JP" altLang="en-US" b="1" dirty="0"/>
          </a:p>
        </p:txBody>
      </p:sp>
      <p:sp>
        <p:nvSpPr>
          <p:cNvPr id="5" name="サブタイトル 4"/>
          <p:cNvSpPr>
            <a:spLocks noGrp="1"/>
          </p:cNvSpPr>
          <p:nvPr>
            <p:ph type="subTitle" idx="1"/>
          </p:nvPr>
        </p:nvSpPr>
        <p:spPr/>
        <p:txBody>
          <a:bodyPr/>
          <a:lstStyle/>
          <a:p>
            <a:r>
              <a:rPr kumimoji="1" lang="en-US" altLang="ja-JP" dirty="0" smtClean="0">
                <a:solidFill>
                  <a:schemeClr val="tx1"/>
                </a:solidFill>
              </a:rPr>
              <a:t>2035</a:t>
            </a:r>
            <a:r>
              <a:rPr kumimoji="1" lang="ja-JP" altLang="en-US" dirty="0" smtClean="0">
                <a:solidFill>
                  <a:schemeClr val="tx1"/>
                </a:solidFill>
              </a:rPr>
              <a:t>年の日本医療を考える</a:t>
            </a:r>
            <a:endParaRPr kumimoji="1" lang="en-US" altLang="ja-JP" dirty="0" smtClean="0">
              <a:solidFill>
                <a:schemeClr val="tx1"/>
              </a:solidFill>
            </a:endParaRPr>
          </a:p>
          <a:p>
            <a:r>
              <a:rPr kumimoji="1" lang="ja-JP" altLang="en-US" dirty="0" smtClean="0">
                <a:solidFill>
                  <a:schemeClr val="tx1"/>
                </a:solidFill>
              </a:rPr>
              <a:t>ワーキンググループ</a:t>
            </a:r>
            <a:endParaRPr kumimoji="1" lang="ja-JP" altLang="en-US" dirty="0">
              <a:solidFill>
                <a:schemeClr val="tx1"/>
              </a:solidFill>
            </a:endParaRPr>
          </a:p>
        </p:txBody>
      </p:sp>
    </p:spTree>
    <p:extLst>
      <p:ext uri="{BB962C8B-B14F-4D97-AF65-F5344CB8AC3E}">
        <p14:creationId xmlns:p14="http://schemas.microsoft.com/office/powerpoint/2010/main" xmlns="" val="2107155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825535" y="2207042"/>
            <a:ext cx="5854700" cy="4559300"/>
          </a:xfrm>
          <a:prstGeom prst="rect">
            <a:avLst/>
          </a:prstGeom>
        </p:spPr>
      </p:pic>
      <p:sp>
        <p:nvSpPr>
          <p:cNvPr id="7" name="タイトル 1"/>
          <p:cNvSpPr>
            <a:spLocks noGrp="1"/>
          </p:cNvSpPr>
          <p:nvPr>
            <p:ph type="title"/>
          </p:nvPr>
        </p:nvSpPr>
        <p:spPr>
          <a:xfrm>
            <a:off x="457200" y="27766"/>
            <a:ext cx="8229600" cy="1143000"/>
          </a:xfrm>
        </p:spPr>
        <p:txBody>
          <a:bodyPr>
            <a:normAutofit fontScale="90000"/>
          </a:bodyPr>
          <a:lstStyle/>
          <a:p>
            <a:r>
              <a:rPr kumimoji="1" lang="ja-JP" altLang="en-US" b="1" dirty="0" smtClean="0"/>
              <a:t>２５年後を数学で予測する</a:t>
            </a:r>
            <a:r>
              <a:rPr kumimoji="1" lang="en-US" altLang="ja-JP" b="1" dirty="0" smtClean="0"/>
              <a:t/>
            </a:r>
            <a:br>
              <a:rPr kumimoji="1" lang="en-US" altLang="ja-JP" b="1" dirty="0" smtClean="0"/>
            </a:br>
            <a:r>
              <a:rPr kumimoji="1" lang="ja-JP" altLang="en-US" sz="3100" b="1" dirty="0" smtClean="0"/>
              <a:t>人口シミュレーション：基本的概念</a:t>
            </a:r>
            <a:endParaRPr kumimoji="1" lang="ja-JP" altLang="en-US" sz="3100" b="1" dirty="0"/>
          </a:p>
        </p:txBody>
      </p:sp>
      <p:sp>
        <p:nvSpPr>
          <p:cNvPr id="8" name="テキスト ボックス 7"/>
          <p:cNvSpPr txBox="1"/>
          <p:nvPr/>
        </p:nvSpPr>
        <p:spPr>
          <a:xfrm>
            <a:off x="1095299" y="1673086"/>
            <a:ext cx="6916827" cy="461665"/>
          </a:xfrm>
          <a:prstGeom prst="rect">
            <a:avLst/>
          </a:prstGeom>
          <a:noFill/>
        </p:spPr>
        <p:txBody>
          <a:bodyPr wrap="none" rtlCol="0">
            <a:spAutoFit/>
          </a:bodyPr>
          <a:lstStyle/>
          <a:p>
            <a:r>
              <a:rPr kumimoji="1" lang="ja-JP" altLang="en-US" sz="2400" dirty="0" smtClean="0"/>
              <a:t>５年後の人口</a:t>
            </a:r>
            <a:r>
              <a:rPr kumimoji="1" lang="en-US" altLang="ja-JP" sz="2400" dirty="0" smtClean="0"/>
              <a:t> </a:t>
            </a:r>
            <a:r>
              <a:rPr kumimoji="1" lang="ja-JP" altLang="en-US" sz="2400" dirty="0" smtClean="0"/>
              <a:t>＝</a:t>
            </a:r>
            <a:r>
              <a:rPr kumimoji="1" lang="en-US" altLang="ja-JP" sz="2400" dirty="0" smtClean="0"/>
              <a:t> </a:t>
            </a:r>
            <a:r>
              <a:rPr kumimoji="1" lang="ja-JP" altLang="en-US" sz="2400" dirty="0" smtClean="0"/>
              <a:t>現在の人口 </a:t>
            </a:r>
            <a:r>
              <a:rPr kumimoji="1" lang="en-US" altLang="ja-JP" sz="2400" dirty="0" smtClean="0"/>
              <a:t>X </a:t>
            </a:r>
            <a:r>
              <a:rPr kumimoji="1" lang="ja-JP" altLang="en-US" sz="2400" dirty="0" smtClean="0"/>
              <a:t>（生存率</a:t>
            </a:r>
            <a:r>
              <a:rPr kumimoji="1" lang="en-US" altLang="ja-JP" sz="2400" dirty="0" smtClean="0"/>
              <a:t> </a:t>
            </a:r>
            <a:r>
              <a:rPr kumimoji="1" lang="ja-JP" altLang="en-US" sz="2400" dirty="0" smtClean="0"/>
              <a:t>＋</a:t>
            </a:r>
            <a:r>
              <a:rPr kumimoji="1" lang="en-US" altLang="ja-JP" sz="2400" dirty="0" smtClean="0"/>
              <a:t> </a:t>
            </a:r>
            <a:r>
              <a:rPr kumimoji="1" lang="ja-JP" altLang="en-US" sz="2400" dirty="0" smtClean="0"/>
              <a:t>移動率）</a:t>
            </a:r>
            <a:endParaRPr kumimoji="1" lang="ja-JP" altLang="en-US" sz="2400" dirty="0"/>
          </a:p>
        </p:txBody>
      </p:sp>
      <p:sp>
        <p:nvSpPr>
          <p:cNvPr id="9" name="テキスト ボックス 8"/>
          <p:cNvSpPr txBox="1"/>
          <p:nvPr/>
        </p:nvSpPr>
        <p:spPr>
          <a:xfrm>
            <a:off x="699127" y="1223073"/>
            <a:ext cx="4225135" cy="369332"/>
          </a:xfrm>
          <a:prstGeom prst="rect">
            <a:avLst/>
          </a:prstGeom>
          <a:noFill/>
        </p:spPr>
        <p:txBody>
          <a:bodyPr wrap="none" rtlCol="0">
            <a:spAutoFit/>
          </a:bodyPr>
          <a:lstStyle/>
          <a:p>
            <a:r>
              <a:rPr lang="ja-JP" altLang="en-US" dirty="0" smtClean="0"/>
              <a:t>各地域において、</a:t>
            </a:r>
            <a:r>
              <a:rPr kumimoji="1" lang="ja-JP" altLang="en-US" dirty="0" smtClean="0"/>
              <a:t>世代別、男女別に計算：</a:t>
            </a:r>
            <a:endParaRPr kumimoji="1" lang="ja-JP" altLang="en-US" dirty="0"/>
          </a:p>
        </p:txBody>
      </p:sp>
      <p:cxnSp>
        <p:nvCxnSpPr>
          <p:cNvPr id="10" name="直線矢印コネクタ 9"/>
          <p:cNvCxnSpPr/>
          <p:nvPr/>
        </p:nvCxnSpPr>
        <p:spPr>
          <a:xfrm>
            <a:off x="2434669" y="4642306"/>
            <a:ext cx="0" cy="64079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1257688" y="4765674"/>
            <a:ext cx="1261884" cy="307777"/>
          </a:xfrm>
          <a:prstGeom prst="rect">
            <a:avLst/>
          </a:prstGeom>
          <a:noFill/>
        </p:spPr>
        <p:txBody>
          <a:bodyPr wrap="none" rtlCol="0">
            <a:spAutoFit/>
          </a:bodyPr>
          <a:lstStyle/>
          <a:p>
            <a:r>
              <a:rPr kumimoji="1" lang="ja-JP" altLang="en-US" sz="1400" dirty="0" smtClean="0"/>
              <a:t>出生数の減少</a:t>
            </a:r>
            <a:endParaRPr kumimoji="1" lang="ja-JP" altLang="en-US" sz="1400" dirty="0"/>
          </a:p>
        </p:txBody>
      </p:sp>
      <p:cxnSp>
        <p:nvCxnSpPr>
          <p:cNvPr id="12" name="直線矢印コネクタ 11"/>
          <p:cNvCxnSpPr/>
          <p:nvPr/>
        </p:nvCxnSpPr>
        <p:spPr>
          <a:xfrm flipV="1">
            <a:off x="6686927" y="4929667"/>
            <a:ext cx="0" cy="79680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6750242" y="5418694"/>
            <a:ext cx="1261884" cy="307777"/>
          </a:xfrm>
          <a:prstGeom prst="rect">
            <a:avLst/>
          </a:prstGeom>
          <a:noFill/>
        </p:spPr>
        <p:txBody>
          <a:bodyPr wrap="none" rtlCol="0">
            <a:spAutoFit/>
          </a:bodyPr>
          <a:lstStyle/>
          <a:p>
            <a:r>
              <a:rPr kumimoji="1" lang="ja-JP" altLang="en-US" sz="1400" dirty="0" smtClean="0"/>
              <a:t>超高齢者社会</a:t>
            </a:r>
            <a:endParaRPr kumimoji="1" lang="ja-JP" altLang="en-US" sz="1400" dirty="0"/>
          </a:p>
        </p:txBody>
      </p:sp>
      <p:cxnSp>
        <p:nvCxnSpPr>
          <p:cNvPr id="14" name="直線コネクタ 13"/>
          <p:cNvCxnSpPr/>
          <p:nvPr/>
        </p:nvCxnSpPr>
        <p:spPr>
          <a:xfrm>
            <a:off x="4957099" y="2543803"/>
            <a:ext cx="0" cy="64079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6269867" y="3961553"/>
            <a:ext cx="0" cy="90388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6" name="フリーフォーム 15"/>
          <p:cNvSpPr/>
          <p:nvPr/>
        </p:nvSpPr>
        <p:spPr>
          <a:xfrm>
            <a:off x="4980479" y="2697371"/>
            <a:ext cx="1289388" cy="1360723"/>
          </a:xfrm>
          <a:custGeom>
            <a:avLst/>
            <a:gdLst>
              <a:gd name="connsiteX0" fmla="*/ 0 w 1258428"/>
              <a:gd name="connsiteY0" fmla="*/ 0 h 932071"/>
              <a:gd name="connsiteX1" fmla="*/ 769039 w 1258428"/>
              <a:gd name="connsiteY1" fmla="*/ 314574 h 932071"/>
              <a:gd name="connsiteX2" fmla="*/ 1258428 w 1258428"/>
              <a:gd name="connsiteY2" fmla="*/ 932071 h 932071"/>
            </a:gdLst>
            <a:ahLst/>
            <a:cxnLst>
              <a:cxn ang="0">
                <a:pos x="connsiteX0" y="connsiteY0"/>
              </a:cxn>
              <a:cxn ang="0">
                <a:pos x="connsiteX1" y="connsiteY1"/>
              </a:cxn>
              <a:cxn ang="0">
                <a:pos x="connsiteX2" y="connsiteY2"/>
              </a:cxn>
            </a:cxnLst>
            <a:rect l="l" t="t" r="r" b="b"/>
            <a:pathLst>
              <a:path w="1258428" h="932071">
                <a:moveTo>
                  <a:pt x="0" y="0"/>
                </a:moveTo>
                <a:cubicBezTo>
                  <a:pt x="279650" y="79614"/>
                  <a:pt x="559301" y="159229"/>
                  <a:pt x="769039" y="314574"/>
                </a:cubicBezTo>
                <a:cubicBezTo>
                  <a:pt x="978777" y="469919"/>
                  <a:pt x="1258428" y="932071"/>
                  <a:pt x="1258428" y="932071"/>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17" name="直線コネクタ 16"/>
          <p:cNvCxnSpPr/>
          <p:nvPr/>
        </p:nvCxnSpPr>
        <p:spPr>
          <a:xfrm>
            <a:off x="3853235" y="3100568"/>
            <a:ext cx="0" cy="640799"/>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4980479" y="3299960"/>
            <a:ext cx="0" cy="607716"/>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9" name="フリーフォーム 18"/>
          <p:cNvSpPr/>
          <p:nvPr/>
        </p:nvSpPr>
        <p:spPr>
          <a:xfrm>
            <a:off x="3851390" y="3269528"/>
            <a:ext cx="1113856" cy="471839"/>
          </a:xfrm>
          <a:custGeom>
            <a:avLst/>
            <a:gdLst>
              <a:gd name="connsiteX0" fmla="*/ 0 w 1258428"/>
              <a:gd name="connsiteY0" fmla="*/ 3476 h 201541"/>
              <a:gd name="connsiteX1" fmla="*/ 524345 w 1258428"/>
              <a:gd name="connsiteY1" fmla="*/ 26777 h 201541"/>
              <a:gd name="connsiteX2" fmla="*/ 1258428 w 1258428"/>
              <a:gd name="connsiteY2" fmla="*/ 201541 h 201541"/>
            </a:gdLst>
            <a:ahLst/>
            <a:cxnLst>
              <a:cxn ang="0">
                <a:pos x="connsiteX0" y="connsiteY0"/>
              </a:cxn>
              <a:cxn ang="0">
                <a:pos x="connsiteX1" y="connsiteY1"/>
              </a:cxn>
              <a:cxn ang="0">
                <a:pos x="connsiteX2" y="connsiteY2"/>
              </a:cxn>
            </a:cxnLst>
            <a:rect l="l" t="t" r="r" b="b"/>
            <a:pathLst>
              <a:path w="1258428" h="201541">
                <a:moveTo>
                  <a:pt x="0" y="3476"/>
                </a:moveTo>
                <a:cubicBezTo>
                  <a:pt x="157303" y="-1379"/>
                  <a:pt x="314607" y="-6234"/>
                  <a:pt x="524345" y="26777"/>
                </a:cubicBezTo>
                <a:cubicBezTo>
                  <a:pt x="734083" y="59788"/>
                  <a:pt x="1258428" y="201541"/>
                  <a:pt x="1258428" y="201541"/>
                </a:cubicBezTo>
              </a:path>
            </a:pathLst>
          </a:cu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0" name="テキスト ボックス 19"/>
          <p:cNvSpPr txBox="1"/>
          <p:nvPr/>
        </p:nvSpPr>
        <p:spPr>
          <a:xfrm>
            <a:off x="5728693" y="2924360"/>
            <a:ext cx="1082348" cy="307777"/>
          </a:xfrm>
          <a:prstGeom prst="rect">
            <a:avLst/>
          </a:prstGeom>
          <a:noFill/>
        </p:spPr>
        <p:txBody>
          <a:bodyPr wrap="none" rtlCol="0">
            <a:spAutoFit/>
          </a:bodyPr>
          <a:lstStyle/>
          <a:p>
            <a:r>
              <a:rPr lang="ja-JP" altLang="en-US" sz="1400" dirty="0" smtClean="0"/>
              <a:t>団塊の世代</a:t>
            </a:r>
            <a:endParaRPr kumimoji="1" lang="ja-JP" altLang="en-US" sz="1400" dirty="0"/>
          </a:p>
        </p:txBody>
      </p:sp>
      <p:sp>
        <p:nvSpPr>
          <p:cNvPr id="21" name="テキスト ボックス 20"/>
          <p:cNvSpPr txBox="1"/>
          <p:nvPr/>
        </p:nvSpPr>
        <p:spPr>
          <a:xfrm>
            <a:off x="3793130" y="2993283"/>
            <a:ext cx="1172116" cy="307777"/>
          </a:xfrm>
          <a:prstGeom prst="rect">
            <a:avLst/>
          </a:prstGeom>
          <a:noFill/>
        </p:spPr>
        <p:txBody>
          <a:bodyPr wrap="none" rtlCol="0">
            <a:spAutoFit/>
          </a:bodyPr>
          <a:lstStyle/>
          <a:p>
            <a:r>
              <a:rPr lang="ja-JP" altLang="en-US" sz="1400" dirty="0" smtClean="0">
                <a:solidFill>
                  <a:srgbClr val="FF0000"/>
                </a:solidFill>
              </a:rPr>
              <a:t>団塊ジュニア</a:t>
            </a:r>
            <a:endParaRPr kumimoji="1" lang="ja-JP" altLang="en-US" sz="1400" dirty="0">
              <a:solidFill>
                <a:srgbClr val="FF0000"/>
              </a:solidFill>
            </a:endParaRPr>
          </a:p>
        </p:txBody>
      </p:sp>
      <p:sp>
        <p:nvSpPr>
          <p:cNvPr id="22" name="テキスト ボックス 21"/>
          <p:cNvSpPr txBox="1"/>
          <p:nvPr/>
        </p:nvSpPr>
        <p:spPr>
          <a:xfrm>
            <a:off x="77414" y="2509466"/>
            <a:ext cx="1800493" cy="646331"/>
          </a:xfrm>
          <a:prstGeom prst="rect">
            <a:avLst/>
          </a:prstGeom>
          <a:noFill/>
        </p:spPr>
        <p:txBody>
          <a:bodyPr wrap="none" rtlCol="0">
            <a:spAutoFit/>
          </a:bodyPr>
          <a:lstStyle/>
          <a:p>
            <a:r>
              <a:rPr kumimoji="1" lang="ja-JP" altLang="en-US" dirty="0" smtClean="0"/>
              <a:t>新潟県</a:t>
            </a:r>
            <a:endParaRPr kumimoji="1" lang="en-US" altLang="ja-JP" dirty="0" smtClean="0"/>
          </a:p>
          <a:p>
            <a:r>
              <a:rPr kumimoji="1" lang="ja-JP" altLang="en-US" dirty="0" smtClean="0"/>
              <a:t>人口分布の変化</a:t>
            </a:r>
            <a:endParaRPr kumimoji="1" lang="ja-JP" altLang="en-US" dirty="0"/>
          </a:p>
        </p:txBody>
      </p:sp>
      <p:sp>
        <p:nvSpPr>
          <p:cNvPr id="23" name="テキスト ボックス 22"/>
          <p:cNvSpPr txBox="1"/>
          <p:nvPr/>
        </p:nvSpPr>
        <p:spPr>
          <a:xfrm>
            <a:off x="77414" y="5859772"/>
            <a:ext cx="1900580" cy="923330"/>
          </a:xfrm>
          <a:prstGeom prst="rect">
            <a:avLst/>
          </a:prstGeom>
          <a:noFill/>
        </p:spPr>
        <p:txBody>
          <a:bodyPr wrap="none" rtlCol="0">
            <a:spAutoFit/>
          </a:bodyPr>
          <a:lstStyle/>
          <a:p>
            <a:r>
              <a:rPr kumimoji="1" lang="ja-JP" altLang="en-US" dirty="0" smtClean="0"/>
              <a:t>推移が分かるよう</a:t>
            </a:r>
            <a:endParaRPr kumimoji="1" lang="en-US" altLang="ja-JP" dirty="0" smtClean="0"/>
          </a:p>
          <a:p>
            <a:r>
              <a:rPr lang="ja-JP" altLang="en-US" dirty="0" smtClean="0"/>
              <a:t>折れ線グラフで</a:t>
            </a:r>
            <a:endParaRPr lang="en-US" altLang="ja-JP" dirty="0" smtClean="0"/>
          </a:p>
          <a:p>
            <a:r>
              <a:rPr kumimoji="1" lang="ja-JP" altLang="en-US" dirty="0" smtClean="0"/>
              <a:t>表示</a:t>
            </a:r>
            <a:endParaRPr kumimoji="1" lang="ja-JP" altLang="en-US" dirty="0"/>
          </a:p>
        </p:txBody>
      </p:sp>
      <p:sp>
        <p:nvSpPr>
          <p:cNvPr id="24" name="テキスト ボックス 23"/>
          <p:cNvSpPr txBox="1"/>
          <p:nvPr/>
        </p:nvSpPr>
        <p:spPr>
          <a:xfrm rot="16200000">
            <a:off x="1172537" y="3715478"/>
            <a:ext cx="1107996" cy="369332"/>
          </a:xfrm>
          <a:prstGeom prst="rect">
            <a:avLst/>
          </a:prstGeom>
          <a:noFill/>
        </p:spPr>
        <p:txBody>
          <a:bodyPr wrap="none" rtlCol="0">
            <a:spAutoFit/>
          </a:bodyPr>
          <a:lstStyle/>
          <a:p>
            <a:r>
              <a:rPr kumimoji="1" lang="ja-JP" altLang="en-US" dirty="0" smtClean="0"/>
              <a:t>人口（人）</a:t>
            </a:r>
            <a:endParaRPr kumimoji="1" lang="ja-JP" altLang="en-US" dirty="0"/>
          </a:p>
        </p:txBody>
      </p:sp>
    </p:spTree>
    <p:extLst>
      <p:ext uri="{BB962C8B-B14F-4D97-AF65-F5344CB8AC3E}">
        <p14:creationId xmlns:p14="http://schemas.microsoft.com/office/powerpoint/2010/main" xmlns="" val="3320900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2691808" y="3892495"/>
            <a:ext cx="3530416" cy="2879082"/>
          </a:xfrm>
          <a:prstGeom prst="rect">
            <a:avLst/>
          </a:prstGeom>
        </p:spPr>
      </p:pic>
      <p:sp>
        <p:nvSpPr>
          <p:cNvPr id="2" name="タイトル 1"/>
          <p:cNvSpPr>
            <a:spLocks noGrp="1"/>
          </p:cNvSpPr>
          <p:nvPr>
            <p:ph type="title"/>
          </p:nvPr>
        </p:nvSpPr>
        <p:spPr>
          <a:xfrm>
            <a:off x="457200" y="94908"/>
            <a:ext cx="8229600" cy="1143000"/>
          </a:xfrm>
        </p:spPr>
        <p:txBody>
          <a:bodyPr>
            <a:normAutofit/>
          </a:bodyPr>
          <a:lstStyle/>
          <a:p>
            <a:r>
              <a:rPr lang="en-US" altLang="ja-JP" b="1" dirty="0" smtClean="0"/>
              <a:t>60</a:t>
            </a:r>
            <a:r>
              <a:rPr lang="ja-JP" altLang="en-US" b="1" dirty="0" smtClean="0"/>
              <a:t>歳以上高齢者の推移予測</a:t>
            </a:r>
            <a:endParaRPr kumimoji="1" lang="ja-JP" altLang="en-US" b="1" dirty="0"/>
          </a:p>
        </p:txBody>
      </p:sp>
      <p:cxnSp>
        <p:nvCxnSpPr>
          <p:cNvPr id="11" name="直線コネクタ 10"/>
          <p:cNvCxnSpPr/>
          <p:nvPr/>
        </p:nvCxnSpPr>
        <p:spPr>
          <a:xfrm>
            <a:off x="3286722" y="4744704"/>
            <a:ext cx="3517352"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4072921" y="4633636"/>
            <a:ext cx="2743524"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a:off x="6801851" y="4598714"/>
            <a:ext cx="0" cy="158609"/>
          </a:xfrm>
          <a:prstGeom prst="straightConnector1">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6987397" y="4402803"/>
            <a:ext cx="1042623" cy="461665"/>
          </a:xfrm>
          <a:prstGeom prst="rect">
            <a:avLst/>
          </a:prstGeom>
          <a:noFill/>
        </p:spPr>
        <p:txBody>
          <a:bodyPr wrap="none" rtlCol="0">
            <a:spAutoFit/>
          </a:bodyPr>
          <a:lstStyle/>
          <a:p>
            <a:r>
              <a:rPr kumimoji="1" lang="en-US" altLang="ja-JP" sz="2400" b="1" dirty="0" smtClean="0"/>
              <a:t>1.06</a:t>
            </a:r>
            <a:r>
              <a:rPr kumimoji="1" lang="ja-JP" altLang="en-US" sz="2400" b="1" dirty="0" smtClean="0"/>
              <a:t>倍</a:t>
            </a:r>
            <a:endParaRPr kumimoji="1" lang="ja-JP" altLang="en-US" sz="2400" b="1" dirty="0"/>
          </a:p>
        </p:txBody>
      </p:sp>
      <p:pic>
        <p:nvPicPr>
          <p:cNvPr id="5" name="図 4"/>
          <p:cNvPicPr>
            <a:picLocks noChangeAspect="1"/>
          </p:cNvPicPr>
          <p:nvPr/>
        </p:nvPicPr>
        <p:blipFill>
          <a:blip r:embed="rId3"/>
          <a:stretch>
            <a:fillRect/>
          </a:stretch>
        </p:blipFill>
        <p:spPr>
          <a:xfrm>
            <a:off x="188144" y="1091918"/>
            <a:ext cx="3530416" cy="2879082"/>
          </a:xfrm>
          <a:prstGeom prst="rect">
            <a:avLst/>
          </a:prstGeom>
        </p:spPr>
      </p:pic>
      <p:pic>
        <p:nvPicPr>
          <p:cNvPr id="6" name="図 5"/>
          <p:cNvPicPr>
            <a:picLocks noChangeAspect="1"/>
          </p:cNvPicPr>
          <p:nvPr/>
        </p:nvPicPr>
        <p:blipFill>
          <a:blip r:embed="rId4"/>
          <a:stretch>
            <a:fillRect/>
          </a:stretch>
        </p:blipFill>
        <p:spPr>
          <a:xfrm>
            <a:off x="5290303" y="1091918"/>
            <a:ext cx="3530416" cy="2879082"/>
          </a:xfrm>
          <a:prstGeom prst="rect">
            <a:avLst/>
          </a:prstGeom>
        </p:spPr>
      </p:pic>
      <p:sp>
        <p:nvSpPr>
          <p:cNvPr id="10" name="テキスト ボックス 9"/>
          <p:cNvSpPr txBox="1"/>
          <p:nvPr/>
        </p:nvSpPr>
        <p:spPr>
          <a:xfrm>
            <a:off x="6423245" y="5343328"/>
            <a:ext cx="2505163" cy="1200329"/>
          </a:xfrm>
          <a:prstGeom prst="rect">
            <a:avLst/>
          </a:prstGeom>
          <a:noFill/>
        </p:spPr>
        <p:txBody>
          <a:bodyPr wrap="none" rtlCol="0">
            <a:spAutoFit/>
          </a:bodyPr>
          <a:lstStyle/>
          <a:p>
            <a:r>
              <a:rPr kumimoji="1" lang="en-US" altLang="ja-JP" dirty="0" smtClean="0"/>
              <a:t>60</a:t>
            </a:r>
            <a:r>
              <a:rPr kumimoji="1" lang="ja-JP" altLang="en-US" dirty="0" smtClean="0"/>
              <a:t>歳以上の人口は</a:t>
            </a:r>
            <a:endParaRPr kumimoji="1" lang="en-US" altLang="ja-JP" dirty="0" smtClean="0"/>
          </a:p>
          <a:p>
            <a:r>
              <a:rPr kumimoji="1" lang="ja-JP" altLang="en-US" dirty="0" smtClean="0"/>
              <a:t>それほど変化しない</a:t>
            </a:r>
            <a:endParaRPr kumimoji="1" lang="en-US" altLang="ja-JP" dirty="0" smtClean="0"/>
          </a:p>
          <a:p>
            <a:r>
              <a:rPr lang="ja-JP" altLang="en-US" dirty="0" smtClean="0"/>
              <a:t>（総人口は</a:t>
            </a:r>
            <a:r>
              <a:rPr lang="en-US" altLang="ja-JP" dirty="0" smtClean="0"/>
              <a:t>20%</a:t>
            </a:r>
            <a:r>
              <a:rPr lang="ja-JP" altLang="en-US" dirty="0" smtClean="0"/>
              <a:t>減少する</a:t>
            </a:r>
            <a:endParaRPr lang="en-US" altLang="ja-JP" dirty="0" smtClean="0"/>
          </a:p>
          <a:p>
            <a:r>
              <a:rPr lang="ja-JP" altLang="en-US" dirty="0" smtClean="0"/>
              <a:t>ので割合は高くなる）</a:t>
            </a:r>
            <a:endParaRPr kumimoji="1" lang="ja-JP" altLang="en-US" dirty="0"/>
          </a:p>
        </p:txBody>
      </p:sp>
    </p:spTree>
    <p:extLst>
      <p:ext uri="{BB962C8B-B14F-4D97-AF65-F5344CB8AC3E}">
        <p14:creationId xmlns:p14="http://schemas.microsoft.com/office/powerpoint/2010/main" xmlns="" val="3948230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685774" y="3897520"/>
            <a:ext cx="3533096" cy="2881268"/>
          </a:xfrm>
          <a:prstGeom prst="rect">
            <a:avLst/>
          </a:prstGeom>
        </p:spPr>
      </p:pic>
      <p:sp>
        <p:nvSpPr>
          <p:cNvPr id="2" name="タイトル 1"/>
          <p:cNvSpPr>
            <a:spLocks noGrp="1"/>
          </p:cNvSpPr>
          <p:nvPr>
            <p:ph type="title"/>
          </p:nvPr>
        </p:nvSpPr>
        <p:spPr/>
        <p:txBody>
          <a:bodyPr>
            <a:normAutofit fontScale="90000"/>
          </a:bodyPr>
          <a:lstStyle/>
          <a:p>
            <a:r>
              <a:rPr kumimoji="1" lang="en-US" altLang="ja-JP" b="1" dirty="0" smtClean="0"/>
              <a:t>75</a:t>
            </a:r>
            <a:r>
              <a:rPr kumimoji="1" lang="ja-JP" altLang="en-US" b="1" dirty="0" smtClean="0"/>
              <a:t>歳以上（後期高齢者）人口の推移予測</a:t>
            </a:r>
            <a:endParaRPr kumimoji="1" lang="ja-JP" altLang="en-US" b="1" dirty="0"/>
          </a:p>
        </p:txBody>
      </p:sp>
      <p:cxnSp>
        <p:nvCxnSpPr>
          <p:cNvPr id="7" name="直線コネクタ 6"/>
          <p:cNvCxnSpPr/>
          <p:nvPr/>
        </p:nvCxnSpPr>
        <p:spPr>
          <a:xfrm>
            <a:off x="3203312" y="5073306"/>
            <a:ext cx="3517352"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5019455" y="4573221"/>
            <a:ext cx="1701209"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a:endCxn id="10" idx="1"/>
          </p:cNvCxnSpPr>
          <p:nvPr/>
        </p:nvCxnSpPr>
        <p:spPr>
          <a:xfrm>
            <a:off x="6733035" y="4573221"/>
            <a:ext cx="0" cy="452925"/>
          </a:xfrm>
          <a:prstGeom prst="straightConnector1">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6733035" y="4795313"/>
            <a:ext cx="1042623" cy="461665"/>
          </a:xfrm>
          <a:prstGeom prst="rect">
            <a:avLst/>
          </a:prstGeom>
          <a:noFill/>
        </p:spPr>
        <p:txBody>
          <a:bodyPr wrap="none" rtlCol="0">
            <a:spAutoFit/>
          </a:bodyPr>
          <a:lstStyle/>
          <a:p>
            <a:r>
              <a:rPr kumimoji="1" lang="en-US" altLang="ja-JP" sz="2400" b="1" dirty="0" smtClean="0"/>
              <a:t>1.32</a:t>
            </a:r>
            <a:r>
              <a:rPr kumimoji="1" lang="ja-JP" altLang="en-US" sz="2400" b="1" dirty="0" smtClean="0"/>
              <a:t>倍</a:t>
            </a:r>
            <a:endParaRPr kumimoji="1" lang="ja-JP" altLang="en-US" sz="2400" b="1" dirty="0"/>
          </a:p>
        </p:txBody>
      </p:sp>
      <p:pic>
        <p:nvPicPr>
          <p:cNvPr id="11" name="図 10"/>
          <p:cNvPicPr>
            <a:picLocks noChangeAspect="1"/>
          </p:cNvPicPr>
          <p:nvPr/>
        </p:nvPicPr>
        <p:blipFill>
          <a:blip r:embed="rId3"/>
          <a:stretch>
            <a:fillRect/>
          </a:stretch>
        </p:blipFill>
        <p:spPr>
          <a:xfrm>
            <a:off x="257756" y="1016252"/>
            <a:ext cx="3533096" cy="2881268"/>
          </a:xfrm>
          <a:prstGeom prst="rect">
            <a:avLst/>
          </a:prstGeom>
        </p:spPr>
      </p:pic>
      <p:pic>
        <p:nvPicPr>
          <p:cNvPr id="12" name="図 11"/>
          <p:cNvPicPr>
            <a:picLocks noChangeAspect="1"/>
          </p:cNvPicPr>
          <p:nvPr/>
        </p:nvPicPr>
        <p:blipFill>
          <a:blip r:embed="rId4"/>
          <a:stretch>
            <a:fillRect/>
          </a:stretch>
        </p:blipFill>
        <p:spPr>
          <a:xfrm>
            <a:off x="5302247" y="1016252"/>
            <a:ext cx="3533096" cy="2881268"/>
          </a:xfrm>
          <a:prstGeom prst="rect">
            <a:avLst/>
          </a:prstGeom>
        </p:spPr>
      </p:pic>
      <p:sp>
        <p:nvSpPr>
          <p:cNvPr id="14" name="テキスト ボックス 13"/>
          <p:cNvSpPr txBox="1"/>
          <p:nvPr/>
        </p:nvSpPr>
        <p:spPr>
          <a:xfrm>
            <a:off x="6218870" y="5417456"/>
            <a:ext cx="2786039" cy="1200329"/>
          </a:xfrm>
          <a:prstGeom prst="rect">
            <a:avLst/>
          </a:prstGeom>
          <a:noFill/>
        </p:spPr>
        <p:txBody>
          <a:bodyPr wrap="none" rtlCol="0">
            <a:spAutoFit/>
          </a:bodyPr>
          <a:lstStyle/>
          <a:p>
            <a:r>
              <a:rPr kumimoji="1" lang="en-US" altLang="ja-JP" dirty="0" smtClean="0"/>
              <a:t>75</a:t>
            </a:r>
            <a:r>
              <a:rPr kumimoji="1" lang="ja-JP" altLang="en-US" dirty="0" smtClean="0"/>
              <a:t>歳以上の人口は</a:t>
            </a:r>
            <a:endParaRPr kumimoji="1" lang="en-US" altLang="ja-JP" dirty="0" smtClean="0"/>
          </a:p>
          <a:p>
            <a:r>
              <a:rPr lang="ja-JP" altLang="en-US" dirty="0" smtClean="0"/>
              <a:t>かなり増加する</a:t>
            </a:r>
            <a:endParaRPr lang="en-US" altLang="ja-JP" dirty="0" smtClean="0"/>
          </a:p>
          <a:p>
            <a:r>
              <a:rPr lang="ja-JP" altLang="en-US" dirty="0" smtClean="0"/>
              <a:t>（総人口は</a:t>
            </a:r>
            <a:r>
              <a:rPr lang="en-US" altLang="ja-JP" dirty="0" smtClean="0"/>
              <a:t>20%</a:t>
            </a:r>
            <a:r>
              <a:rPr lang="ja-JP" altLang="en-US" dirty="0" smtClean="0"/>
              <a:t>減少する</a:t>
            </a:r>
            <a:endParaRPr lang="en-US" altLang="ja-JP" dirty="0" smtClean="0"/>
          </a:p>
          <a:p>
            <a:r>
              <a:rPr lang="ja-JP" altLang="en-US" dirty="0" smtClean="0"/>
              <a:t>ので割合はさらに高くなる）</a:t>
            </a:r>
            <a:endParaRPr kumimoji="1" lang="ja-JP" altLang="en-US" dirty="0"/>
          </a:p>
        </p:txBody>
      </p:sp>
    </p:spTree>
    <p:extLst>
      <p:ext uri="{BB962C8B-B14F-4D97-AF65-F5344CB8AC3E}">
        <p14:creationId xmlns:p14="http://schemas.microsoft.com/office/powerpoint/2010/main" xmlns="" val="1414554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79491" y="874414"/>
            <a:ext cx="4515606" cy="2928829"/>
          </a:xfrm>
          <a:prstGeom prst="rect">
            <a:avLst/>
          </a:prstGeom>
        </p:spPr>
      </p:pic>
      <p:pic>
        <p:nvPicPr>
          <p:cNvPr id="4" name="図 3"/>
          <p:cNvPicPr>
            <a:picLocks noChangeAspect="1"/>
          </p:cNvPicPr>
          <p:nvPr/>
        </p:nvPicPr>
        <p:blipFill>
          <a:blip r:embed="rId3"/>
          <a:stretch>
            <a:fillRect/>
          </a:stretch>
        </p:blipFill>
        <p:spPr>
          <a:xfrm>
            <a:off x="126857" y="3937066"/>
            <a:ext cx="4468240" cy="2920934"/>
          </a:xfrm>
          <a:prstGeom prst="rect">
            <a:avLst/>
          </a:prstGeom>
        </p:spPr>
      </p:pic>
      <p:pic>
        <p:nvPicPr>
          <p:cNvPr id="5" name="図 4"/>
          <p:cNvPicPr>
            <a:picLocks noChangeAspect="1"/>
          </p:cNvPicPr>
          <p:nvPr/>
        </p:nvPicPr>
        <p:blipFill>
          <a:blip r:embed="rId4"/>
          <a:stretch>
            <a:fillRect/>
          </a:stretch>
        </p:blipFill>
        <p:spPr>
          <a:xfrm>
            <a:off x="4718025" y="874414"/>
            <a:ext cx="4302458" cy="2936724"/>
          </a:xfrm>
          <a:prstGeom prst="rect">
            <a:avLst/>
          </a:prstGeom>
        </p:spPr>
      </p:pic>
      <p:pic>
        <p:nvPicPr>
          <p:cNvPr id="7" name="図 6"/>
          <p:cNvPicPr>
            <a:picLocks noChangeAspect="1"/>
          </p:cNvPicPr>
          <p:nvPr/>
        </p:nvPicPr>
        <p:blipFill>
          <a:blip r:embed="rId5"/>
          <a:stretch>
            <a:fillRect/>
          </a:stretch>
        </p:blipFill>
        <p:spPr>
          <a:xfrm>
            <a:off x="4725919" y="3937066"/>
            <a:ext cx="4294564" cy="2889357"/>
          </a:xfrm>
          <a:prstGeom prst="rect">
            <a:avLst/>
          </a:prstGeom>
        </p:spPr>
      </p:pic>
      <p:sp>
        <p:nvSpPr>
          <p:cNvPr id="2" name="タイトル 1"/>
          <p:cNvSpPr>
            <a:spLocks noGrp="1"/>
          </p:cNvSpPr>
          <p:nvPr>
            <p:ph type="title"/>
          </p:nvPr>
        </p:nvSpPr>
        <p:spPr>
          <a:xfrm>
            <a:off x="457200" y="128106"/>
            <a:ext cx="8229600" cy="897618"/>
          </a:xfrm>
        </p:spPr>
        <p:txBody>
          <a:bodyPr/>
          <a:lstStyle/>
          <a:p>
            <a:r>
              <a:rPr kumimoji="1" lang="ja-JP" altLang="en-US" b="1" dirty="0" smtClean="0"/>
              <a:t>死亡数の予測結果</a:t>
            </a:r>
            <a:endParaRPr kumimoji="1" lang="ja-JP" altLang="en-US" b="1" dirty="0"/>
          </a:p>
        </p:txBody>
      </p:sp>
      <p:sp>
        <p:nvSpPr>
          <p:cNvPr id="11" name="テキスト ボックス 10"/>
          <p:cNvSpPr txBox="1"/>
          <p:nvPr/>
        </p:nvSpPr>
        <p:spPr>
          <a:xfrm>
            <a:off x="573980" y="1205637"/>
            <a:ext cx="3044423" cy="646331"/>
          </a:xfrm>
          <a:prstGeom prst="rect">
            <a:avLst/>
          </a:prstGeom>
          <a:noFill/>
        </p:spPr>
        <p:txBody>
          <a:bodyPr wrap="none" rtlCol="0">
            <a:spAutoFit/>
          </a:bodyPr>
          <a:lstStyle/>
          <a:p>
            <a:r>
              <a:rPr kumimoji="1" lang="ja-JP" altLang="en-US" dirty="0" smtClean="0"/>
              <a:t>人口は減少するにも</a:t>
            </a:r>
            <a:r>
              <a:rPr lang="ja-JP" altLang="en-US" dirty="0" smtClean="0"/>
              <a:t>関わらず</a:t>
            </a:r>
            <a:endParaRPr lang="en-US" altLang="ja-JP" dirty="0" smtClean="0"/>
          </a:p>
          <a:p>
            <a:r>
              <a:rPr lang="ja-JP" altLang="en-US" dirty="0" smtClean="0"/>
              <a:t>死亡数は増加する</a:t>
            </a:r>
            <a:endParaRPr kumimoji="1" lang="ja-JP" altLang="en-US" dirty="0"/>
          </a:p>
        </p:txBody>
      </p:sp>
      <p:sp>
        <p:nvSpPr>
          <p:cNvPr id="12" name="テキスト ボックス 11"/>
          <p:cNvSpPr txBox="1"/>
          <p:nvPr/>
        </p:nvSpPr>
        <p:spPr>
          <a:xfrm>
            <a:off x="671680" y="4067113"/>
            <a:ext cx="2031325" cy="646331"/>
          </a:xfrm>
          <a:prstGeom prst="rect">
            <a:avLst/>
          </a:prstGeom>
          <a:noFill/>
        </p:spPr>
        <p:txBody>
          <a:bodyPr wrap="none" rtlCol="0">
            <a:spAutoFit/>
          </a:bodyPr>
          <a:lstStyle/>
          <a:p>
            <a:r>
              <a:rPr kumimoji="1" lang="ja-JP" altLang="en-US" dirty="0" smtClean="0"/>
              <a:t>高齢者の死亡数が</a:t>
            </a:r>
            <a:endParaRPr kumimoji="1" lang="en-US" altLang="ja-JP" dirty="0" smtClean="0"/>
          </a:p>
          <a:p>
            <a:r>
              <a:rPr lang="ja-JP" altLang="en-US" dirty="0" smtClean="0"/>
              <a:t>著しく増加する</a:t>
            </a:r>
            <a:endParaRPr kumimoji="1" lang="ja-JP" altLang="en-US" dirty="0"/>
          </a:p>
        </p:txBody>
      </p:sp>
      <p:sp>
        <p:nvSpPr>
          <p:cNvPr id="13" name="テキスト ボックス 12"/>
          <p:cNvSpPr txBox="1"/>
          <p:nvPr/>
        </p:nvSpPr>
        <p:spPr>
          <a:xfrm rot="16200000">
            <a:off x="-423921" y="2320089"/>
            <a:ext cx="1082348" cy="307777"/>
          </a:xfrm>
          <a:prstGeom prst="rect">
            <a:avLst/>
          </a:prstGeom>
          <a:noFill/>
        </p:spPr>
        <p:txBody>
          <a:bodyPr wrap="none" rtlCol="0">
            <a:spAutoFit/>
          </a:bodyPr>
          <a:lstStyle/>
          <a:p>
            <a:r>
              <a:rPr kumimoji="1" lang="ja-JP" altLang="en-US" sz="1400" dirty="0" smtClean="0"/>
              <a:t>死亡数（人）</a:t>
            </a:r>
            <a:endParaRPr kumimoji="1" lang="ja-JP" altLang="en-US" sz="1400" dirty="0"/>
          </a:p>
        </p:txBody>
      </p:sp>
      <p:sp>
        <p:nvSpPr>
          <p:cNvPr id="14" name="テキスト ボックス 13"/>
          <p:cNvSpPr txBox="1"/>
          <p:nvPr/>
        </p:nvSpPr>
        <p:spPr>
          <a:xfrm rot="16200000">
            <a:off x="-391176" y="5124188"/>
            <a:ext cx="1082348" cy="307777"/>
          </a:xfrm>
          <a:prstGeom prst="rect">
            <a:avLst/>
          </a:prstGeom>
          <a:noFill/>
        </p:spPr>
        <p:txBody>
          <a:bodyPr wrap="none" rtlCol="0">
            <a:spAutoFit/>
          </a:bodyPr>
          <a:lstStyle/>
          <a:p>
            <a:r>
              <a:rPr kumimoji="1" lang="ja-JP" altLang="en-US" sz="1400" dirty="0" smtClean="0"/>
              <a:t>死亡数（人）</a:t>
            </a:r>
            <a:endParaRPr kumimoji="1" lang="ja-JP" altLang="en-US" sz="1400" dirty="0"/>
          </a:p>
        </p:txBody>
      </p:sp>
      <p:sp>
        <p:nvSpPr>
          <p:cNvPr id="15" name="テキスト ボックス 14"/>
          <p:cNvSpPr txBox="1"/>
          <p:nvPr/>
        </p:nvSpPr>
        <p:spPr>
          <a:xfrm rot="16200000">
            <a:off x="4175067" y="2203848"/>
            <a:ext cx="1082348" cy="307777"/>
          </a:xfrm>
          <a:prstGeom prst="rect">
            <a:avLst/>
          </a:prstGeom>
          <a:noFill/>
        </p:spPr>
        <p:txBody>
          <a:bodyPr wrap="none" rtlCol="0">
            <a:spAutoFit/>
          </a:bodyPr>
          <a:lstStyle/>
          <a:p>
            <a:r>
              <a:rPr kumimoji="1" lang="ja-JP" altLang="en-US" sz="1400" dirty="0" smtClean="0"/>
              <a:t>死亡数（人）</a:t>
            </a:r>
            <a:endParaRPr kumimoji="1" lang="ja-JP" altLang="en-US" sz="1400" dirty="0"/>
          </a:p>
        </p:txBody>
      </p:sp>
      <p:sp>
        <p:nvSpPr>
          <p:cNvPr id="16" name="テキスト ボックス 15"/>
          <p:cNvSpPr txBox="1"/>
          <p:nvPr/>
        </p:nvSpPr>
        <p:spPr>
          <a:xfrm rot="16200000">
            <a:off x="4207812" y="5007947"/>
            <a:ext cx="1082348" cy="307777"/>
          </a:xfrm>
          <a:prstGeom prst="rect">
            <a:avLst/>
          </a:prstGeom>
          <a:noFill/>
        </p:spPr>
        <p:txBody>
          <a:bodyPr wrap="none" rtlCol="0">
            <a:spAutoFit/>
          </a:bodyPr>
          <a:lstStyle/>
          <a:p>
            <a:r>
              <a:rPr kumimoji="1" lang="ja-JP" altLang="en-US" sz="1400" dirty="0" smtClean="0"/>
              <a:t>死亡数（人）</a:t>
            </a:r>
            <a:endParaRPr kumimoji="1" lang="ja-JP" altLang="en-US" sz="1400" dirty="0"/>
          </a:p>
        </p:txBody>
      </p:sp>
      <p:sp>
        <p:nvSpPr>
          <p:cNvPr id="17" name="テキスト ボックス 16"/>
          <p:cNvSpPr txBox="1"/>
          <p:nvPr/>
        </p:nvSpPr>
        <p:spPr>
          <a:xfrm>
            <a:off x="3390134" y="6550223"/>
            <a:ext cx="2287806" cy="307777"/>
          </a:xfrm>
          <a:prstGeom prst="rect">
            <a:avLst/>
          </a:prstGeom>
          <a:noFill/>
        </p:spPr>
        <p:txBody>
          <a:bodyPr wrap="none" rtlCol="0">
            <a:spAutoFit/>
          </a:bodyPr>
          <a:lstStyle/>
          <a:p>
            <a:r>
              <a:rPr kumimoji="1" lang="ja-JP" altLang="en-US" sz="1400" dirty="0" smtClean="0"/>
              <a:t>（注）死亡数は５年分の累計</a:t>
            </a:r>
            <a:endParaRPr kumimoji="1" lang="ja-JP" altLang="en-US" sz="1400" dirty="0"/>
          </a:p>
        </p:txBody>
      </p:sp>
    </p:spTree>
    <p:extLst>
      <p:ext uri="{BB962C8B-B14F-4D97-AF65-F5344CB8AC3E}">
        <p14:creationId xmlns:p14="http://schemas.microsoft.com/office/powerpoint/2010/main" xmlns="" val="2854088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270000" y="2184400"/>
            <a:ext cx="6604000" cy="2489200"/>
          </a:xfrm>
          <a:prstGeom prst="rect">
            <a:avLst/>
          </a:prstGeom>
        </p:spPr>
      </p:pic>
      <p:sp>
        <p:nvSpPr>
          <p:cNvPr id="2" name="タイトル 1"/>
          <p:cNvSpPr>
            <a:spLocks noGrp="1"/>
          </p:cNvSpPr>
          <p:nvPr>
            <p:ph type="title"/>
          </p:nvPr>
        </p:nvSpPr>
        <p:spPr/>
        <p:txBody>
          <a:bodyPr/>
          <a:lstStyle/>
          <a:p>
            <a:r>
              <a:rPr kumimoji="1" lang="ja-JP" altLang="en-US" b="1" dirty="0" smtClean="0"/>
              <a:t>後期高齢者死亡数</a:t>
            </a:r>
            <a:endParaRPr kumimoji="1" lang="ja-JP" altLang="en-US" b="1" dirty="0"/>
          </a:p>
        </p:txBody>
      </p:sp>
      <p:sp>
        <p:nvSpPr>
          <p:cNvPr id="5" name="フリーフォーム 4"/>
          <p:cNvSpPr/>
          <p:nvPr/>
        </p:nvSpPr>
        <p:spPr>
          <a:xfrm>
            <a:off x="7703363" y="3139194"/>
            <a:ext cx="311489" cy="1186184"/>
          </a:xfrm>
          <a:custGeom>
            <a:avLst/>
            <a:gdLst>
              <a:gd name="connsiteX0" fmla="*/ 11980 w 311489"/>
              <a:gd name="connsiteY0" fmla="*/ 0 h 1186184"/>
              <a:gd name="connsiteX1" fmla="*/ 311489 w 311489"/>
              <a:gd name="connsiteY1" fmla="*/ 0 h 1186184"/>
              <a:gd name="connsiteX2" fmla="*/ 299508 w 311489"/>
              <a:gd name="connsiteY2" fmla="*/ 1186184 h 1186184"/>
              <a:gd name="connsiteX3" fmla="*/ 0 w 311489"/>
              <a:gd name="connsiteY3" fmla="*/ 1186184 h 1186184"/>
            </a:gdLst>
            <a:ahLst/>
            <a:cxnLst>
              <a:cxn ang="0">
                <a:pos x="connsiteX0" y="connsiteY0"/>
              </a:cxn>
              <a:cxn ang="0">
                <a:pos x="connsiteX1" y="connsiteY1"/>
              </a:cxn>
              <a:cxn ang="0">
                <a:pos x="connsiteX2" y="connsiteY2"/>
              </a:cxn>
              <a:cxn ang="0">
                <a:pos x="connsiteX3" y="connsiteY3"/>
              </a:cxn>
            </a:cxnLst>
            <a:rect l="l" t="t" r="r" b="b"/>
            <a:pathLst>
              <a:path w="311489" h="1186184">
                <a:moveTo>
                  <a:pt x="11980" y="0"/>
                </a:moveTo>
                <a:lnTo>
                  <a:pt x="311489" y="0"/>
                </a:lnTo>
                <a:lnTo>
                  <a:pt x="299508" y="1186184"/>
                </a:lnTo>
                <a:lnTo>
                  <a:pt x="0" y="1186184"/>
                </a:lnTo>
              </a:path>
            </a:pathLst>
          </a:custGeom>
          <a:ln>
            <a:solidFill>
              <a:srgbClr val="000000"/>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8014852" y="3474680"/>
            <a:ext cx="886631" cy="461665"/>
          </a:xfrm>
          <a:prstGeom prst="rect">
            <a:avLst/>
          </a:prstGeom>
          <a:noFill/>
        </p:spPr>
        <p:txBody>
          <a:bodyPr wrap="none" rtlCol="0">
            <a:spAutoFit/>
          </a:bodyPr>
          <a:lstStyle/>
          <a:p>
            <a:r>
              <a:rPr kumimoji="1" lang="en-US" altLang="ja-JP" sz="2400" b="1" dirty="0" smtClean="0"/>
              <a:t>1.5</a:t>
            </a:r>
            <a:r>
              <a:rPr kumimoji="1" lang="ja-JP" altLang="en-US" sz="2400" b="1" dirty="0" smtClean="0"/>
              <a:t>倍</a:t>
            </a:r>
            <a:endParaRPr kumimoji="1" lang="ja-JP" altLang="en-US" sz="2400" b="1" dirty="0"/>
          </a:p>
        </p:txBody>
      </p:sp>
      <p:sp>
        <p:nvSpPr>
          <p:cNvPr id="7" name="テキスト ボックス 6"/>
          <p:cNvSpPr txBox="1"/>
          <p:nvPr/>
        </p:nvSpPr>
        <p:spPr>
          <a:xfrm>
            <a:off x="1903191" y="5135189"/>
            <a:ext cx="5349091" cy="646331"/>
          </a:xfrm>
          <a:prstGeom prst="rect">
            <a:avLst/>
          </a:prstGeom>
          <a:noFill/>
          <a:ln>
            <a:solidFill>
              <a:schemeClr val="tx1"/>
            </a:solidFill>
          </a:ln>
        </p:spPr>
        <p:txBody>
          <a:bodyPr wrap="none" rtlCol="0">
            <a:spAutoFit/>
          </a:bodyPr>
          <a:lstStyle/>
          <a:p>
            <a:r>
              <a:rPr lang="ja-JP" altLang="en-US" dirty="0" smtClean="0"/>
              <a:t>新潟</a:t>
            </a:r>
            <a:r>
              <a:rPr kumimoji="1" lang="ja-JP" altLang="en-US" dirty="0" smtClean="0"/>
              <a:t>県における後期高齢者（</a:t>
            </a:r>
            <a:r>
              <a:rPr kumimoji="1" lang="en-US" altLang="ja-JP" dirty="0" smtClean="0"/>
              <a:t>75</a:t>
            </a:r>
            <a:r>
              <a:rPr kumimoji="1" lang="ja-JP" altLang="en-US" dirty="0" smtClean="0"/>
              <a:t>歳以上）の死亡数は、</a:t>
            </a:r>
            <a:endParaRPr kumimoji="1" lang="en-US" altLang="ja-JP" dirty="0" smtClean="0"/>
          </a:p>
          <a:p>
            <a:r>
              <a:rPr kumimoji="1" lang="en-US" altLang="ja-JP" dirty="0" smtClean="0"/>
              <a:t>2035</a:t>
            </a:r>
            <a:r>
              <a:rPr kumimoji="1" lang="ja-JP" altLang="en-US" dirty="0" smtClean="0"/>
              <a:t>年には、</a:t>
            </a:r>
            <a:r>
              <a:rPr kumimoji="1" lang="en-US" altLang="ja-JP" dirty="0" smtClean="0"/>
              <a:t>2010</a:t>
            </a:r>
            <a:r>
              <a:rPr kumimoji="1" lang="ja-JP" altLang="en-US" dirty="0" smtClean="0"/>
              <a:t>年の</a:t>
            </a:r>
            <a:r>
              <a:rPr kumimoji="1" lang="en-US" altLang="ja-JP" dirty="0" smtClean="0"/>
              <a:t> 1.5 </a:t>
            </a:r>
            <a:r>
              <a:rPr kumimoji="1" lang="ja-JP" altLang="en-US" dirty="0" smtClean="0"/>
              <a:t>倍になる。</a:t>
            </a:r>
            <a:endParaRPr kumimoji="1" lang="ja-JP" altLang="en-US" dirty="0"/>
          </a:p>
        </p:txBody>
      </p:sp>
      <p:sp>
        <p:nvSpPr>
          <p:cNvPr id="9" name="テキスト ボックス 8"/>
          <p:cNvSpPr txBox="1"/>
          <p:nvPr/>
        </p:nvSpPr>
        <p:spPr>
          <a:xfrm>
            <a:off x="1693585" y="6074699"/>
            <a:ext cx="6009778" cy="307777"/>
          </a:xfrm>
          <a:prstGeom prst="rect">
            <a:avLst/>
          </a:prstGeom>
          <a:noFill/>
        </p:spPr>
        <p:txBody>
          <a:bodyPr wrap="none" rtlCol="0">
            <a:spAutoFit/>
          </a:bodyPr>
          <a:lstStyle/>
          <a:p>
            <a:r>
              <a:rPr kumimoji="1" lang="ja-JP" altLang="en-US" sz="1400" dirty="0" smtClean="0"/>
              <a:t>（注）高齢化に伴い、がん、認知症などの患者数も増大することが予想される。</a:t>
            </a:r>
            <a:endParaRPr kumimoji="1" lang="en-US" altLang="ja-JP" sz="1400" dirty="0" smtClean="0"/>
          </a:p>
        </p:txBody>
      </p:sp>
    </p:spTree>
    <p:extLst>
      <p:ext uri="{BB962C8B-B14F-4D97-AF65-F5344CB8AC3E}">
        <p14:creationId xmlns:p14="http://schemas.microsoft.com/office/powerpoint/2010/main" xmlns="" val="573300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smtClean="0"/>
              <a:t>新潟県医師</a:t>
            </a:r>
            <a:r>
              <a:rPr lang="ja-JP" altLang="en-US" b="1" dirty="0"/>
              <a:t>の年齢別</a:t>
            </a:r>
            <a:r>
              <a:rPr lang="ja-JP" altLang="en-US" b="1" dirty="0" smtClean="0"/>
              <a:t>分布（</a:t>
            </a:r>
            <a:r>
              <a:rPr lang="en-US" altLang="ja-JP" b="1" dirty="0" smtClean="0"/>
              <a:t>2010</a:t>
            </a:r>
            <a:r>
              <a:rPr lang="ja-JP" altLang="en-US" b="1" dirty="0" smtClean="0"/>
              <a:t>年）</a:t>
            </a:r>
            <a:endParaRPr kumimoji="1" lang="ja-JP" altLang="en-US" b="1" dirty="0"/>
          </a:p>
        </p:txBody>
      </p:sp>
      <p:sp>
        <p:nvSpPr>
          <p:cNvPr id="6" name="テキスト ボックス 5"/>
          <p:cNvSpPr txBox="1"/>
          <p:nvPr/>
        </p:nvSpPr>
        <p:spPr>
          <a:xfrm>
            <a:off x="967126" y="5711881"/>
            <a:ext cx="7200709" cy="923330"/>
          </a:xfrm>
          <a:prstGeom prst="rect">
            <a:avLst/>
          </a:prstGeom>
          <a:noFill/>
        </p:spPr>
        <p:txBody>
          <a:bodyPr wrap="none" rtlCol="0">
            <a:spAutoFit/>
          </a:bodyPr>
          <a:lstStyle/>
          <a:p>
            <a:r>
              <a:rPr lang="ja-JP" altLang="en-US" dirty="0"/>
              <a:t>年代別</a:t>
            </a:r>
            <a:r>
              <a:rPr kumimoji="1" lang="ja-JP" altLang="en-US" dirty="0" smtClean="0"/>
              <a:t>医師数（日本全国）と特徴は同じ</a:t>
            </a:r>
            <a:endParaRPr kumimoji="1" lang="en-US" altLang="ja-JP" dirty="0" smtClean="0"/>
          </a:p>
          <a:p>
            <a:r>
              <a:rPr lang="en-US" altLang="ja-JP" dirty="0"/>
              <a:t>	</a:t>
            </a:r>
            <a:r>
              <a:rPr lang="ja-JP" altLang="en-US" dirty="0" smtClean="0"/>
              <a:t>・</a:t>
            </a:r>
            <a:r>
              <a:rPr lang="en-US" altLang="ja-JP" dirty="0" smtClean="0"/>
              <a:t> </a:t>
            </a:r>
            <a:r>
              <a:rPr lang="ja-JP" altLang="en-US" dirty="0" smtClean="0"/>
              <a:t>若い医師が多い（１９９０年代までの医学部定員増加による効果）</a:t>
            </a:r>
            <a:endParaRPr lang="en-US" altLang="ja-JP" dirty="0" smtClean="0"/>
          </a:p>
          <a:p>
            <a:r>
              <a:rPr kumimoji="1" lang="en-US" altLang="ja-JP" dirty="0"/>
              <a:t>	</a:t>
            </a:r>
            <a:r>
              <a:rPr kumimoji="1" lang="ja-JP" altLang="en-US" dirty="0" smtClean="0"/>
              <a:t>・</a:t>
            </a:r>
            <a:r>
              <a:rPr kumimoji="1" lang="en-US" altLang="ja-JP" dirty="0" smtClean="0"/>
              <a:t> </a:t>
            </a:r>
            <a:r>
              <a:rPr kumimoji="1" lang="ja-JP" altLang="en-US" dirty="0" smtClean="0"/>
              <a:t>年配の医師は少ない</a:t>
            </a:r>
            <a:endParaRPr kumimoji="1" lang="ja-JP" altLang="en-US" dirty="0"/>
          </a:p>
        </p:txBody>
      </p:sp>
      <p:sp>
        <p:nvSpPr>
          <p:cNvPr id="9" name="テキスト ボックス 8"/>
          <p:cNvSpPr txBox="1"/>
          <p:nvPr/>
        </p:nvSpPr>
        <p:spPr>
          <a:xfrm rot="16200000">
            <a:off x="784222" y="2911543"/>
            <a:ext cx="1338828" cy="369332"/>
          </a:xfrm>
          <a:prstGeom prst="rect">
            <a:avLst/>
          </a:prstGeom>
          <a:noFill/>
        </p:spPr>
        <p:txBody>
          <a:bodyPr wrap="none" rtlCol="0">
            <a:spAutoFit/>
          </a:bodyPr>
          <a:lstStyle/>
          <a:p>
            <a:r>
              <a:rPr kumimoji="1" lang="ja-JP" altLang="en-US" dirty="0" smtClean="0"/>
              <a:t>医師数（人）</a:t>
            </a:r>
            <a:endParaRPr kumimoji="1" lang="ja-JP" altLang="en-US" dirty="0"/>
          </a:p>
        </p:txBody>
      </p:sp>
      <p:pic>
        <p:nvPicPr>
          <p:cNvPr id="3" name="図 2"/>
          <p:cNvPicPr>
            <a:picLocks noChangeAspect="1"/>
          </p:cNvPicPr>
          <p:nvPr/>
        </p:nvPicPr>
        <p:blipFill>
          <a:blip r:embed="rId2"/>
          <a:stretch>
            <a:fillRect/>
          </a:stretch>
        </p:blipFill>
        <p:spPr>
          <a:xfrm>
            <a:off x="1638300" y="1371600"/>
            <a:ext cx="5854700" cy="4114800"/>
          </a:xfrm>
          <a:prstGeom prst="rect">
            <a:avLst/>
          </a:prstGeom>
        </p:spPr>
      </p:pic>
    </p:spTree>
    <p:extLst>
      <p:ext uri="{BB962C8B-B14F-4D97-AF65-F5344CB8AC3E}">
        <p14:creationId xmlns:p14="http://schemas.microsoft.com/office/powerpoint/2010/main" xmlns="" val="1034802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3480353" y="1196011"/>
            <a:ext cx="2172675" cy="2634582"/>
          </a:xfrm>
          <a:prstGeom prst="rect">
            <a:avLst/>
          </a:prstGeom>
        </p:spPr>
      </p:pic>
      <p:pic>
        <p:nvPicPr>
          <p:cNvPr id="5" name="図 4"/>
          <p:cNvPicPr>
            <a:picLocks noChangeAspect="1"/>
          </p:cNvPicPr>
          <p:nvPr/>
        </p:nvPicPr>
        <p:blipFill>
          <a:blip r:embed="rId3"/>
          <a:stretch>
            <a:fillRect/>
          </a:stretch>
        </p:blipFill>
        <p:spPr>
          <a:xfrm>
            <a:off x="6115142" y="1534360"/>
            <a:ext cx="2984685" cy="2097696"/>
          </a:xfrm>
          <a:prstGeom prst="rect">
            <a:avLst/>
          </a:prstGeom>
        </p:spPr>
      </p:pic>
      <p:pic>
        <p:nvPicPr>
          <p:cNvPr id="3" name="図 2"/>
          <p:cNvPicPr>
            <a:picLocks noChangeAspect="1"/>
          </p:cNvPicPr>
          <p:nvPr/>
        </p:nvPicPr>
        <p:blipFill>
          <a:blip r:embed="rId4"/>
          <a:stretch>
            <a:fillRect/>
          </a:stretch>
        </p:blipFill>
        <p:spPr>
          <a:xfrm>
            <a:off x="373469" y="4636671"/>
            <a:ext cx="3144813" cy="2201369"/>
          </a:xfrm>
          <a:prstGeom prst="rect">
            <a:avLst/>
          </a:prstGeom>
        </p:spPr>
      </p:pic>
      <p:pic>
        <p:nvPicPr>
          <p:cNvPr id="23" name="図 22"/>
          <p:cNvPicPr>
            <a:picLocks noChangeAspect="1"/>
          </p:cNvPicPr>
          <p:nvPr/>
        </p:nvPicPr>
        <p:blipFill>
          <a:blip r:embed="rId5"/>
          <a:stretch>
            <a:fillRect/>
          </a:stretch>
        </p:blipFill>
        <p:spPr>
          <a:xfrm>
            <a:off x="233645" y="1622556"/>
            <a:ext cx="2941278" cy="2067189"/>
          </a:xfrm>
          <a:prstGeom prst="rect">
            <a:avLst/>
          </a:prstGeom>
        </p:spPr>
      </p:pic>
      <p:sp>
        <p:nvSpPr>
          <p:cNvPr id="2" name="タイトル 1"/>
          <p:cNvSpPr>
            <a:spLocks noGrp="1"/>
          </p:cNvSpPr>
          <p:nvPr>
            <p:ph type="title"/>
          </p:nvPr>
        </p:nvSpPr>
        <p:spPr>
          <a:xfrm>
            <a:off x="457200" y="94908"/>
            <a:ext cx="8229600" cy="863619"/>
          </a:xfrm>
        </p:spPr>
        <p:txBody>
          <a:bodyPr/>
          <a:lstStyle/>
          <a:p>
            <a:r>
              <a:rPr kumimoji="1" lang="ja-JP" altLang="en-US" b="1" dirty="0" smtClean="0"/>
              <a:t>新潟県医師数のシミュレーション</a:t>
            </a:r>
            <a:endParaRPr kumimoji="1" lang="ja-JP" altLang="en-US" b="1" dirty="0"/>
          </a:p>
        </p:txBody>
      </p:sp>
      <p:sp>
        <p:nvSpPr>
          <p:cNvPr id="8" name="テキスト ボックス 7"/>
          <p:cNvSpPr txBox="1"/>
          <p:nvPr/>
        </p:nvSpPr>
        <p:spPr>
          <a:xfrm>
            <a:off x="3509921" y="1024826"/>
            <a:ext cx="1474908" cy="253916"/>
          </a:xfrm>
          <a:prstGeom prst="rect">
            <a:avLst/>
          </a:prstGeom>
          <a:noFill/>
        </p:spPr>
        <p:txBody>
          <a:bodyPr wrap="none" rtlCol="0">
            <a:spAutoFit/>
          </a:bodyPr>
          <a:lstStyle/>
          <a:p>
            <a:r>
              <a:rPr kumimoji="1" lang="ja-JP" altLang="en-US" sz="1050" dirty="0" smtClean="0"/>
              <a:t>男性（シミュレーション）</a:t>
            </a:r>
            <a:endParaRPr kumimoji="1" lang="ja-JP" altLang="en-US" sz="1050" dirty="0"/>
          </a:p>
        </p:txBody>
      </p:sp>
      <p:sp>
        <p:nvSpPr>
          <p:cNvPr id="9" name="テキスト ボックス 8"/>
          <p:cNvSpPr txBox="1"/>
          <p:nvPr/>
        </p:nvSpPr>
        <p:spPr>
          <a:xfrm>
            <a:off x="3509921" y="2513302"/>
            <a:ext cx="1474908" cy="253916"/>
          </a:xfrm>
          <a:prstGeom prst="rect">
            <a:avLst/>
          </a:prstGeom>
          <a:noFill/>
        </p:spPr>
        <p:txBody>
          <a:bodyPr wrap="none" rtlCol="0">
            <a:spAutoFit/>
          </a:bodyPr>
          <a:lstStyle/>
          <a:p>
            <a:r>
              <a:rPr kumimoji="1" lang="ja-JP" altLang="en-US" sz="1050" dirty="0" smtClean="0"/>
              <a:t>女性（シミュレーション）</a:t>
            </a:r>
            <a:endParaRPr kumimoji="1" lang="en-US" altLang="ja-JP" sz="1050" dirty="0" smtClean="0"/>
          </a:p>
        </p:txBody>
      </p:sp>
      <p:sp>
        <p:nvSpPr>
          <p:cNvPr id="10" name="テキスト ボックス 9"/>
          <p:cNvSpPr txBox="1"/>
          <p:nvPr/>
        </p:nvSpPr>
        <p:spPr>
          <a:xfrm>
            <a:off x="152737" y="1164438"/>
            <a:ext cx="2499302" cy="369332"/>
          </a:xfrm>
          <a:prstGeom prst="rect">
            <a:avLst/>
          </a:prstGeom>
          <a:noFill/>
        </p:spPr>
        <p:txBody>
          <a:bodyPr wrap="none" rtlCol="0">
            <a:spAutoFit/>
          </a:bodyPr>
          <a:lstStyle/>
          <a:p>
            <a:r>
              <a:rPr kumimoji="1" lang="en-US" altLang="ja-JP" dirty="0" smtClean="0"/>
              <a:t>2010</a:t>
            </a:r>
            <a:r>
              <a:rPr kumimoji="1" lang="ja-JP" altLang="en-US" dirty="0" smtClean="0"/>
              <a:t>年医師数年齢分布</a:t>
            </a:r>
            <a:endParaRPr kumimoji="1" lang="ja-JP" altLang="en-US" dirty="0"/>
          </a:p>
        </p:txBody>
      </p:sp>
      <p:sp>
        <p:nvSpPr>
          <p:cNvPr id="11" name="テキスト ボックス 10"/>
          <p:cNvSpPr txBox="1"/>
          <p:nvPr/>
        </p:nvSpPr>
        <p:spPr>
          <a:xfrm>
            <a:off x="6115142" y="1164438"/>
            <a:ext cx="2499302" cy="369332"/>
          </a:xfrm>
          <a:prstGeom prst="rect">
            <a:avLst/>
          </a:prstGeom>
          <a:noFill/>
        </p:spPr>
        <p:txBody>
          <a:bodyPr wrap="none" rtlCol="0">
            <a:spAutoFit/>
          </a:bodyPr>
          <a:lstStyle/>
          <a:p>
            <a:r>
              <a:rPr kumimoji="1" lang="en-US" altLang="ja-JP" dirty="0" smtClean="0"/>
              <a:t>2035</a:t>
            </a:r>
            <a:r>
              <a:rPr kumimoji="1" lang="ja-JP" altLang="en-US" dirty="0" smtClean="0"/>
              <a:t>年医師数年齢分布</a:t>
            </a:r>
            <a:endParaRPr kumimoji="1" lang="ja-JP" altLang="en-US" dirty="0"/>
          </a:p>
        </p:txBody>
      </p:sp>
      <p:sp>
        <p:nvSpPr>
          <p:cNvPr id="12" name="フリーフォーム 11"/>
          <p:cNvSpPr/>
          <p:nvPr/>
        </p:nvSpPr>
        <p:spPr>
          <a:xfrm>
            <a:off x="1552187" y="1789432"/>
            <a:ext cx="2857588" cy="635052"/>
          </a:xfrm>
          <a:custGeom>
            <a:avLst/>
            <a:gdLst>
              <a:gd name="connsiteX0" fmla="*/ 0 w 2857588"/>
              <a:gd name="connsiteY0" fmla="*/ 635052 h 635052"/>
              <a:gd name="connsiteX1" fmla="*/ 1247360 w 2857588"/>
              <a:gd name="connsiteY1" fmla="*/ 124742 h 635052"/>
              <a:gd name="connsiteX2" fmla="*/ 2857588 w 2857588"/>
              <a:gd name="connsiteY2" fmla="*/ 0 h 635052"/>
            </a:gdLst>
            <a:ahLst/>
            <a:cxnLst>
              <a:cxn ang="0">
                <a:pos x="connsiteX0" y="connsiteY0"/>
              </a:cxn>
              <a:cxn ang="0">
                <a:pos x="connsiteX1" y="connsiteY1"/>
              </a:cxn>
              <a:cxn ang="0">
                <a:pos x="connsiteX2" y="connsiteY2"/>
              </a:cxn>
            </a:cxnLst>
            <a:rect l="l" t="t" r="r" b="b"/>
            <a:pathLst>
              <a:path w="2857588" h="635052">
                <a:moveTo>
                  <a:pt x="0" y="635052"/>
                </a:moveTo>
                <a:cubicBezTo>
                  <a:pt x="385547" y="432818"/>
                  <a:pt x="771095" y="230584"/>
                  <a:pt x="1247360" y="124742"/>
                </a:cubicBezTo>
                <a:cubicBezTo>
                  <a:pt x="1723625" y="18900"/>
                  <a:pt x="2857588" y="0"/>
                  <a:pt x="2857588" y="0"/>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3" name="フリーフォーム 12"/>
          <p:cNvSpPr/>
          <p:nvPr/>
        </p:nvSpPr>
        <p:spPr>
          <a:xfrm>
            <a:off x="1676923" y="3195619"/>
            <a:ext cx="2596777" cy="102062"/>
          </a:xfrm>
          <a:custGeom>
            <a:avLst/>
            <a:gdLst>
              <a:gd name="connsiteX0" fmla="*/ 0 w 2596777"/>
              <a:gd name="connsiteY0" fmla="*/ 102062 h 102062"/>
              <a:gd name="connsiteX1" fmla="*/ 1326737 w 2596777"/>
              <a:gd name="connsiteY1" fmla="*/ 0 h 102062"/>
              <a:gd name="connsiteX2" fmla="*/ 2596777 w 2596777"/>
              <a:gd name="connsiteY2" fmla="*/ 34021 h 102062"/>
            </a:gdLst>
            <a:ahLst/>
            <a:cxnLst>
              <a:cxn ang="0">
                <a:pos x="connsiteX0" y="connsiteY0"/>
              </a:cxn>
              <a:cxn ang="0">
                <a:pos x="connsiteX1" y="connsiteY1"/>
              </a:cxn>
              <a:cxn ang="0">
                <a:pos x="connsiteX2" y="connsiteY2"/>
              </a:cxn>
            </a:cxnLst>
            <a:rect l="l" t="t" r="r" b="b"/>
            <a:pathLst>
              <a:path w="2596777" h="102062">
                <a:moveTo>
                  <a:pt x="0" y="102062"/>
                </a:moveTo>
                <a:cubicBezTo>
                  <a:pt x="446970" y="56701"/>
                  <a:pt x="893941" y="11340"/>
                  <a:pt x="1326737" y="0"/>
                </a:cubicBezTo>
                <a:lnTo>
                  <a:pt x="2596777" y="34021"/>
                </a:ln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4" name="フリーフォーム 13"/>
          <p:cNvSpPr/>
          <p:nvPr/>
        </p:nvSpPr>
        <p:spPr>
          <a:xfrm>
            <a:off x="5341399" y="1789432"/>
            <a:ext cx="1281379" cy="430929"/>
          </a:xfrm>
          <a:custGeom>
            <a:avLst/>
            <a:gdLst>
              <a:gd name="connsiteX0" fmla="*/ 0 w 1281379"/>
              <a:gd name="connsiteY0" fmla="*/ 0 h 430929"/>
              <a:gd name="connsiteX1" fmla="*/ 850473 w 1281379"/>
              <a:gd name="connsiteY1" fmla="*/ 124743 h 430929"/>
              <a:gd name="connsiteX2" fmla="*/ 1281379 w 1281379"/>
              <a:gd name="connsiteY2" fmla="*/ 430929 h 430929"/>
            </a:gdLst>
            <a:ahLst/>
            <a:cxnLst>
              <a:cxn ang="0">
                <a:pos x="connsiteX0" y="connsiteY0"/>
              </a:cxn>
              <a:cxn ang="0">
                <a:pos x="connsiteX1" y="connsiteY1"/>
              </a:cxn>
              <a:cxn ang="0">
                <a:pos x="connsiteX2" y="connsiteY2"/>
              </a:cxn>
            </a:cxnLst>
            <a:rect l="l" t="t" r="r" b="b"/>
            <a:pathLst>
              <a:path w="1281379" h="430929">
                <a:moveTo>
                  <a:pt x="0" y="0"/>
                </a:moveTo>
                <a:cubicBezTo>
                  <a:pt x="318455" y="26461"/>
                  <a:pt x="636910" y="52922"/>
                  <a:pt x="850473" y="124743"/>
                </a:cubicBezTo>
                <a:cubicBezTo>
                  <a:pt x="1064036" y="196564"/>
                  <a:pt x="1281379" y="430929"/>
                  <a:pt x="1281379" y="430929"/>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 name="フリーフォーム 14"/>
          <p:cNvSpPr/>
          <p:nvPr/>
        </p:nvSpPr>
        <p:spPr>
          <a:xfrm>
            <a:off x="5548160" y="2857709"/>
            <a:ext cx="1133964" cy="247954"/>
          </a:xfrm>
          <a:custGeom>
            <a:avLst/>
            <a:gdLst>
              <a:gd name="connsiteX0" fmla="*/ 0 w 1133964"/>
              <a:gd name="connsiteY0" fmla="*/ 247954 h 247954"/>
              <a:gd name="connsiteX1" fmla="*/ 737077 w 1133964"/>
              <a:gd name="connsiteY1" fmla="*/ 21150 h 247954"/>
              <a:gd name="connsiteX2" fmla="*/ 1133964 w 1133964"/>
              <a:gd name="connsiteY2" fmla="*/ 9809 h 247954"/>
            </a:gdLst>
            <a:ahLst/>
            <a:cxnLst>
              <a:cxn ang="0">
                <a:pos x="connsiteX0" y="connsiteY0"/>
              </a:cxn>
              <a:cxn ang="0">
                <a:pos x="connsiteX1" y="connsiteY1"/>
              </a:cxn>
              <a:cxn ang="0">
                <a:pos x="connsiteX2" y="connsiteY2"/>
              </a:cxn>
            </a:cxnLst>
            <a:rect l="l" t="t" r="r" b="b"/>
            <a:pathLst>
              <a:path w="1133964" h="247954">
                <a:moveTo>
                  <a:pt x="0" y="247954"/>
                </a:moveTo>
                <a:cubicBezTo>
                  <a:pt x="274041" y="154397"/>
                  <a:pt x="548083" y="60841"/>
                  <a:pt x="737077" y="21150"/>
                </a:cubicBezTo>
                <a:cubicBezTo>
                  <a:pt x="926071" y="-18541"/>
                  <a:pt x="1133964" y="9809"/>
                  <a:pt x="1133964" y="9809"/>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248590" y="4009616"/>
            <a:ext cx="4461378" cy="646331"/>
          </a:xfrm>
          <a:prstGeom prst="rect">
            <a:avLst/>
          </a:prstGeom>
          <a:noFill/>
        </p:spPr>
        <p:txBody>
          <a:bodyPr wrap="none" rtlCol="0">
            <a:spAutoFit/>
          </a:bodyPr>
          <a:lstStyle/>
          <a:p>
            <a:r>
              <a:rPr kumimoji="1" lang="ja-JP" altLang="en-US" dirty="0" smtClean="0"/>
              <a:t>シミュレーションにより</a:t>
            </a:r>
            <a:endParaRPr kumimoji="1" lang="en-US" altLang="ja-JP" dirty="0" smtClean="0"/>
          </a:p>
          <a:p>
            <a:r>
              <a:rPr kumimoji="1" lang="en-US" altLang="ja-JP" dirty="0" smtClean="0"/>
              <a:t>2010</a:t>
            </a:r>
            <a:r>
              <a:rPr kumimoji="1" lang="ja-JP" altLang="en-US" dirty="0" smtClean="0"/>
              <a:t>年と</a:t>
            </a:r>
            <a:r>
              <a:rPr kumimoji="1" lang="en-US" altLang="ja-JP" dirty="0" smtClean="0"/>
              <a:t>2035</a:t>
            </a:r>
            <a:r>
              <a:rPr kumimoji="1" lang="ja-JP" altLang="en-US" dirty="0" smtClean="0"/>
              <a:t>年の医師数が比較可能になる</a:t>
            </a:r>
            <a:endParaRPr kumimoji="1" lang="ja-JP" altLang="en-US" dirty="0"/>
          </a:p>
        </p:txBody>
      </p:sp>
      <p:sp>
        <p:nvSpPr>
          <p:cNvPr id="19" name="テキスト ボックス 18"/>
          <p:cNvSpPr txBox="1"/>
          <p:nvPr/>
        </p:nvSpPr>
        <p:spPr>
          <a:xfrm>
            <a:off x="4074439" y="4760930"/>
            <a:ext cx="4186362" cy="1200329"/>
          </a:xfrm>
          <a:prstGeom prst="rect">
            <a:avLst/>
          </a:prstGeom>
          <a:noFill/>
        </p:spPr>
        <p:txBody>
          <a:bodyPr wrap="none" rtlCol="0">
            <a:spAutoFit/>
          </a:bodyPr>
          <a:lstStyle/>
          <a:p>
            <a:r>
              <a:rPr kumimoji="1" lang="ja-JP" altLang="en-US" dirty="0" smtClean="0">
                <a:solidFill>
                  <a:srgbClr val="000090"/>
                </a:solidFill>
              </a:rPr>
              <a:t>２０１０年医師総数（７５歳未満）：</a:t>
            </a:r>
            <a:r>
              <a:rPr lang="ja-JP" altLang="en-US" dirty="0" smtClean="0">
                <a:solidFill>
                  <a:srgbClr val="000090"/>
                </a:solidFill>
              </a:rPr>
              <a:t>３８５４人</a:t>
            </a:r>
            <a:endParaRPr lang="en-US" altLang="ja-JP" dirty="0" smtClean="0">
              <a:solidFill>
                <a:srgbClr val="000090"/>
              </a:solidFill>
            </a:endParaRPr>
          </a:p>
          <a:p>
            <a:r>
              <a:rPr lang="ja-JP" altLang="en-US" dirty="0" smtClean="0"/>
              <a:t>に対して、シミュレーションの結果</a:t>
            </a:r>
            <a:endParaRPr lang="en-US" altLang="ja-JP" dirty="0" smtClean="0"/>
          </a:p>
          <a:p>
            <a:r>
              <a:rPr kumimoji="1" lang="ja-JP" altLang="en-US" dirty="0" smtClean="0">
                <a:solidFill>
                  <a:srgbClr val="000090"/>
                </a:solidFill>
              </a:rPr>
              <a:t>２０３５年医師総数（７５歳未満）</a:t>
            </a:r>
            <a:r>
              <a:rPr lang="ja-JP" altLang="en-US" dirty="0" smtClean="0">
                <a:solidFill>
                  <a:srgbClr val="000090"/>
                </a:solidFill>
              </a:rPr>
              <a:t>：４５９２人</a:t>
            </a:r>
            <a:endParaRPr lang="en-US" altLang="ja-JP" dirty="0" smtClean="0">
              <a:solidFill>
                <a:srgbClr val="000090"/>
              </a:solidFill>
            </a:endParaRPr>
          </a:p>
          <a:p>
            <a:r>
              <a:rPr kumimoji="1" lang="ja-JP" altLang="en-US" dirty="0" smtClean="0"/>
              <a:t>と予測される。</a:t>
            </a:r>
            <a:endParaRPr kumimoji="1" lang="ja-JP" altLang="en-US" dirty="0"/>
          </a:p>
        </p:txBody>
      </p:sp>
      <p:sp>
        <p:nvSpPr>
          <p:cNvPr id="20" name="テキスト ボックス 19"/>
          <p:cNvSpPr txBox="1"/>
          <p:nvPr/>
        </p:nvSpPr>
        <p:spPr>
          <a:xfrm>
            <a:off x="4709968" y="6083660"/>
            <a:ext cx="3618298" cy="584776"/>
          </a:xfrm>
          <a:prstGeom prst="rect">
            <a:avLst/>
          </a:prstGeom>
          <a:noFill/>
          <a:ln>
            <a:solidFill>
              <a:schemeClr val="tx1"/>
            </a:solidFill>
          </a:ln>
        </p:spPr>
        <p:txBody>
          <a:bodyPr wrap="none" rtlCol="0">
            <a:spAutoFit/>
          </a:bodyPr>
          <a:lstStyle/>
          <a:p>
            <a:r>
              <a:rPr lang="ja-JP" altLang="en-US" sz="3200" dirty="0" smtClean="0"/>
              <a:t>医師数は１９</a:t>
            </a:r>
            <a:r>
              <a:rPr kumimoji="1" lang="ja-JP" altLang="en-US" sz="3200" dirty="0" smtClean="0"/>
              <a:t>％増</a:t>
            </a:r>
            <a:r>
              <a:rPr lang="ja-JP" altLang="en-US" sz="3200" dirty="0" smtClean="0"/>
              <a:t>加</a:t>
            </a:r>
            <a:endParaRPr kumimoji="1" lang="ja-JP" altLang="en-US" sz="3200" dirty="0"/>
          </a:p>
        </p:txBody>
      </p:sp>
      <p:sp>
        <p:nvSpPr>
          <p:cNvPr id="21" name="テキスト ボックス 20"/>
          <p:cNvSpPr txBox="1"/>
          <p:nvPr/>
        </p:nvSpPr>
        <p:spPr>
          <a:xfrm>
            <a:off x="1396691" y="5737356"/>
            <a:ext cx="728184" cy="307777"/>
          </a:xfrm>
          <a:prstGeom prst="rect">
            <a:avLst/>
          </a:prstGeom>
          <a:noFill/>
        </p:spPr>
        <p:txBody>
          <a:bodyPr wrap="none" rtlCol="0">
            <a:spAutoFit/>
          </a:bodyPr>
          <a:lstStyle/>
          <a:p>
            <a:r>
              <a:rPr lang="en-US" altLang="ja-JP" sz="1400" dirty="0" smtClean="0">
                <a:solidFill>
                  <a:srgbClr val="000090"/>
                </a:solidFill>
              </a:rPr>
              <a:t>2010</a:t>
            </a:r>
            <a:r>
              <a:rPr lang="ja-JP" altLang="en-US" sz="1400" dirty="0" smtClean="0">
                <a:solidFill>
                  <a:srgbClr val="000090"/>
                </a:solidFill>
              </a:rPr>
              <a:t>年</a:t>
            </a:r>
            <a:endParaRPr kumimoji="1" lang="ja-JP" altLang="en-US" sz="1400" dirty="0">
              <a:solidFill>
                <a:srgbClr val="000090"/>
              </a:solidFill>
            </a:endParaRPr>
          </a:p>
        </p:txBody>
      </p:sp>
      <p:sp>
        <p:nvSpPr>
          <p:cNvPr id="22" name="テキスト ボックス 21"/>
          <p:cNvSpPr txBox="1"/>
          <p:nvPr/>
        </p:nvSpPr>
        <p:spPr>
          <a:xfrm>
            <a:off x="2105268" y="4908497"/>
            <a:ext cx="728184" cy="307777"/>
          </a:xfrm>
          <a:prstGeom prst="rect">
            <a:avLst/>
          </a:prstGeom>
          <a:noFill/>
        </p:spPr>
        <p:txBody>
          <a:bodyPr wrap="none" rtlCol="0">
            <a:spAutoFit/>
          </a:bodyPr>
          <a:lstStyle/>
          <a:p>
            <a:r>
              <a:rPr lang="en-US" altLang="ja-JP" sz="1400" dirty="0" smtClean="0">
                <a:solidFill>
                  <a:schemeClr val="accent2"/>
                </a:solidFill>
              </a:rPr>
              <a:t>2035</a:t>
            </a:r>
            <a:r>
              <a:rPr lang="ja-JP" altLang="en-US" sz="1400" dirty="0" smtClean="0">
                <a:solidFill>
                  <a:schemeClr val="accent2"/>
                </a:solidFill>
              </a:rPr>
              <a:t>年</a:t>
            </a:r>
            <a:endParaRPr kumimoji="1" lang="ja-JP" altLang="en-US" sz="1400" dirty="0">
              <a:solidFill>
                <a:schemeClr val="accent2"/>
              </a:solidFill>
            </a:endParaRPr>
          </a:p>
        </p:txBody>
      </p:sp>
    </p:spTree>
    <p:extLst>
      <p:ext uri="{BB962C8B-B14F-4D97-AF65-F5344CB8AC3E}">
        <p14:creationId xmlns:p14="http://schemas.microsoft.com/office/powerpoint/2010/main" xmlns="" val="2508523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b="1" dirty="0" smtClean="0"/>
              <a:t>OECD</a:t>
            </a:r>
            <a:r>
              <a:rPr kumimoji="1" lang="ja-JP" altLang="en-US" sz="4000" b="1" dirty="0" smtClean="0"/>
              <a:t>：人口千人あたり医師数</a:t>
            </a:r>
            <a:endParaRPr kumimoji="1" lang="ja-JP" altLang="en-US" sz="4000" b="1" dirty="0"/>
          </a:p>
        </p:txBody>
      </p:sp>
      <p:sp>
        <p:nvSpPr>
          <p:cNvPr id="3" name="コンテンツ プレースホルダー 2"/>
          <p:cNvSpPr>
            <a:spLocks noGrp="1"/>
          </p:cNvSpPr>
          <p:nvPr>
            <p:ph idx="1"/>
          </p:nvPr>
        </p:nvSpPr>
        <p:spPr/>
        <p:txBody>
          <a:bodyPr>
            <a:normAutofit/>
          </a:bodyPr>
          <a:lstStyle/>
          <a:p>
            <a:r>
              <a:rPr kumimoji="1" lang="en-US" altLang="ja-JP" dirty="0" smtClean="0"/>
              <a:t>2010</a:t>
            </a:r>
            <a:r>
              <a:rPr kumimoji="1" lang="ja-JP" altLang="en-US" dirty="0" smtClean="0"/>
              <a:t>年新潟県</a:t>
            </a:r>
            <a:endParaRPr lang="en-US" altLang="ja-JP" dirty="0"/>
          </a:p>
          <a:p>
            <a:pPr lvl="1"/>
            <a:r>
              <a:rPr kumimoji="1" lang="ja-JP" altLang="en-US" dirty="0" smtClean="0"/>
              <a:t>人口：</a:t>
            </a:r>
            <a:r>
              <a:rPr lang="en-US" altLang="ja-JP" dirty="0"/>
              <a:t>2,365,817</a:t>
            </a:r>
            <a:r>
              <a:rPr lang="ja-JP" altLang="en-US" dirty="0"/>
              <a:t> </a:t>
            </a:r>
            <a:r>
              <a:rPr lang="ja-JP" altLang="en-US" dirty="0" smtClean="0"/>
              <a:t>人</a:t>
            </a:r>
            <a:endParaRPr lang="en-US" altLang="ja-JP" dirty="0" smtClean="0"/>
          </a:p>
          <a:p>
            <a:pPr lvl="1"/>
            <a:r>
              <a:rPr kumimoji="1" lang="ja-JP" altLang="en-US" dirty="0" smtClean="0"/>
              <a:t>医師：</a:t>
            </a:r>
            <a:r>
              <a:rPr lang="en-US" altLang="ja-JP" dirty="0" smtClean="0"/>
              <a:t>3,845</a:t>
            </a:r>
            <a:r>
              <a:rPr lang="ja-JP" altLang="en-US" dirty="0" smtClean="0"/>
              <a:t>人</a:t>
            </a:r>
            <a:endParaRPr lang="en-US" altLang="ja-JP" dirty="0" smtClean="0"/>
          </a:p>
          <a:p>
            <a:pPr lvl="1"/>
            <a:r>
              <a:rPr lang="ja-JP" altLang="en-US" dirty="0" smtClean="0"/>
              <a:t>人口千人当たり医師数：</a:t>
            </a:r>
            <a:r>
              <a:rPr lang="en-US" altLang="ja-JP" dirty="0" smtClean="0"/>
              <a:t>1.63</a:t>
            </a:r>
          </a:p>
          <a:p>
            <a:r>
              <a:rPr kumimoji="1" lang="en-US" altLang="ja-JP" dirty="0" smtClean="0"/>
              <a:t>2035</a:t>
            </a:r>
            <a:r>
              <a:rPr kumimoji="1" lang="ja-JP" altLang="en-US" dirty="0" smtClean="0"/>
              <a:t>年新潟県</a:t>
            </a:r>
            <a:endParaRPr kumimoji="1" lang="en-US" altLang="ja-JP" dirty="0" smtClean="0"/>
          </a:p>
          <a:p>
            <a:pPr lvl="1"/>
            <a:r>
              <a:rPr lang="ja-JP" altLang="en-US" dirty="0" smtClean="0"/>
              <a:t>人口：</a:t>
            </a:r>
            <a:r>
              <a:rPr lang="en-US" altLang="ja-JP" dirty="0"/>
              <a:t>1,874,597</a:t>
            </a:r>
            <a:r>
              <a:rPr lang="ja-JP" altLang="en-US" dirty="0"/>
              <a:t> </a:t>
            </a:r>
            <a:r>
              <a:rPr lang="ja-JP" altLang="en-US" dirty="0" smtClean="0"/>
              <a:t>人</a:t>
            </a:r>
            <a:endParaRPr lang="en-US" altLang="ja-JP" dirty="0" smtClean="0"/>
          </a:p>
          <a:p>
            <a:pPr lvl="1"/>
            <a:r>
              <a:rPr kumimoji="1" lang="ja-JP" altLang="en-US" dirty="0" smtClean="0"/>
              <a:t>医師：</a:t>
            </a:r>
            <a:r>
              <a:rPr lang="en-US" altLang="ja-JP" dirty="0" smtClean="0"/>
              <a:t>4,592</a:t>
            </a:r>
            <a:r>
              <a:rPr lang="ja-JP" altLang="en-US" dirty="0" smtClean="0"/>
              <a:t>人</a:t>
            </a:r>
            <a:endParaRPr lang="en-US" altLang="ja-JP" dirty="0" smtClean="0"/>
          </a:p>
          <a:p>
            <a:pPr lvl="1"/>
            <a:r>
              <a:rPr lang="ja-JP" altLang="en-US" dirty="0"/>
              <a:t>人口千人当たり医師数</a:t>
            </a:r>
            <a:r>
              <a:rPr lang="ja-JP" altLang="en-US" dirty="0" smtClean="0"/>
              <a:t>：</a:t>
            </a:r>
            <a:r>
              <a:rPr lang="en-US" altLang="ja-JP" dirty="0" smtClean="0"/>
              <a:t>2.45</a:t>
            </a:r>
            <a:endParaRPr kumimoji="1" lang="ja-JP" altLang="en-US" dirty="0"/>
          </a:p>
        </p:txBody>
      </p:sp>
      <p:sp>
        <p:nvSpPr>
          <p:cNvPr id="4" name="フリーフォーム 3"/>
          <p:cNvSpPr/>
          <p:nvPr/>
        </p:nvSpPr>
        <p:spPr>
          <a:xfrm>
            <a:off x="5714626" y="3486662"/>
            <a:ext cx="479214" cy="2120753"/>
          </a:xfrm>
          <a:custGeom>
            <a:avLst/>
            <a:gdLst>
              <a:gd name="connsiteX0" fmla="*/ 0 w 479214"/>
              <a:gd name="connsiteY0" fmla="*/ 0 h 2120753"/>
              <a:gd name="connsiteX1" fmla="*/ 479214 w 479214"/>
              <a:gd name="connsiteY1" fmla="*/ 0 h 2120753"/>
              <a:gd name="connsiteX2" fmla="*/ 479214 w 479214"/>
              <a:gd name="connsiteY2" fmla="*/ 2120753 h 2120753"/>
              <a:gd name="connsiteX3" fmla="*/ 0 w 479214"/>
              <a:gd name="connsiteY3" fmla="*/ 2120753 h 2120753"/>
            </a:gdLst>
            <a:ahLst/>
            <a:cxnLst>
              <a:cxn ang="0">
                <a:pos x="connsiteX0" y="connsiteY0"/>
              </a:cxn>
              <a:cxn ang="0">
                <a:pos x="connsiteX1" y="connsiteY1"/>
              </a:cxn>
              <a:cxn ang="0">
                <a:pos x="connsiteX2" y="connsiteY2"/>
              </a:cxn>
              <a:cxn ang="0">
                <a:pos x="connsiteX3" y="connsiteY3"/>
              </a:cxn>
            </a:cxnLst>
            <a:rect l="l" t="t" r="r" b="b"/>
            <a:pathLst>
              <a:path w="479214" h="2120753">
                <a:moveTo>
                  <a:pt x="0" y="0"/>
                </a:moveTo>
                <a:lnTo>
                  <a:pt x="479214" y="0"/>
                </a:lnTo>
                <a:lnTo>
                  <a:pt x="479214" y="2120753"/>
                </a:lnTo>
                <a:lnTo>
                  <a:pt x="0" y="2120753"/>
                </a:lnTo>
              </a:path>
            </a:pathLst>
          </a:custGeom>
          <a:ln>
            <a:solidFill>
              <a:srgbClr val="000000"/>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 name="テキスト ボックス 4"/>
          <p:cNvSpPr txBox="1"/>
          <p:nvPr/>
        </p:nvSpPr>
        <p:spPr>
          <a:xfrm>
            <a:off x="6265724" y="4265469"/>
            <a:ext cx="2438889" cy="646331"/>
          </a:xfrm>
          <a:prstGeom prst="rect">
            <a:avLst/>
          </a:prstGeom>
          <a:noFill/>
        </p:spPr>
        <p:txBody>
          <a:bodyPr wrap="none" rtlCol="0">
            <a:spAutoFit/>
          </a:bodyPr>
          <a:lstStyle/>
          <a:p>
            <a:r>
              <a:rPr kumimoji="1" lang="ja-JP" altLang="en-US" dirty="0" smtClean="0"/>
              <a:t>改善するように見える</a:t>
            </a:r>
            <a:r>
              <a:rPr lang="ja-JP" altLang="en-US" dirty="0" smtClean="0"/>
              <a:t>。</a:t>
            </a:r>
            <a:endParaRPr lang="en-US" altLang="ja-JP" dirty="0" smtClean="0"/>
          </a:p>
          <a:p>
            <a:r>
              <a:rPr kumimoji="1" lang="ja-JP" altLang="en-US" dirty="0" smtClean="0">
                <a:solidFill>
                  <a:srgbClr val="FF0000"/>
                </a:solidFill>
              </a:rPr>
              <a:t>本当にそうでしょうか？</a:t>
            </a:r>
            <a:endParaRPr kumimoji="1" lang="en-US" altLang="ja-JP" dirty="0" smtClean="0">
              <a:solidFill>
                <a:srgbClr val="FF0000"/>
              </a:solidFill>
            </a:endParaRPr>
          </a:p>
        </p:txBody>
      </p:sp>
    </p:spTree>
    <p:extLst>
      <p:ext uri="{BB962C8B-B14F-4D97-AF65-F5344CB8AC3E}">
        <p14:creationId xmlns:p14="http://schemas.microsoft.com/office/powerpoint/2010/main" xmlns="" val="2598008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651000" y="1384300"/>
            <a:ext cx="5842000" cy="4089400"/>
          </a:xfrm>
          <a:prstGeom prst="rect">
            <a:avLst/>
          </a:prstGeom>
        </p:spPr>
      </p:pic>
      <p:sp>
        <p:nvSpPr>
          <p:cNvPr id="2" name="タイトル 1"/>
          <p:cNvSpPr>
            <a:spLocks noGrp="1"/>
          </p:cNvSpPr>
          <p:nvPr>
            <p:ph type="title"/>
          </p:nvPr>
        </p:nvSpPr>
        <p:spPr/>
        <p:txBody>
          <a:bodyPr/>
          <a:lstStyle/>
          <a:p>
            <a:r>
              <a:rPr lang="ja-JP" altLang="en-US" b="1" dirty="0" smtClean="0"/>
              <a:t>医師の年齢分布</a:t>
            </a:r>
            <a:endParaRPr kumimoji="1" lang="ja-JP" altLang="en-US" b="1" dirty="0"/>
          </a:p>
        </p:txBody>
      </p:sp>
      <p:cxnSp>
        <p:nvCxnSpPr>
          <p:cNvPr id="6" name="直線矢印コネクタ 5"/>
          <p:cNvCxnSpPr/>
          <p:nvPr/>
        </p:nvCxnSpPr>
        <p:spPr>
          <a:xfrm flipV="1">
            <a:off x="2848040" y="2693479"/>
            <a:ext cx="0" cy="22765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flipV="1">
            <a:off x="3144861" y="2277506"/>
            <a:ext cx="0" cy="41935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p:nvPr/>
        </p:nvCxnSpPr>
        <p:spPr>
          <a:xfrm flipV="1">
            <a:off x="3418049" y="2300808"/>
            <a:ext cx="0" cy="25062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flipV="1">
            <a:off x="4694242" y="2781809"/>
            <a:ext cx="0" cy="63502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p:nvPr/>
        </p:nvCxnSpPr>
        <p:spPr>
          <a:xfrm flipV="1">
            <a:off x="5326184" y="2540112"/>
            <a:ext cx="0" cy="138350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p:nvPr/>
        </p:nvCxnSpPr>
        <p:spPr>
          <a:xfrm flipV="1">
            <a:off x="5011022" y="2726306"/>
            <a:ext cx="0" cy="121739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flipV="1">
            <a:off x="5655273" y="2851634"/>
            <a:ext cx="0" cy="138987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flipV="1">
            <a:off x="5975398" y="3582515"/>
            <a:ext cx="0" cy="65064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p:nvPr/>
        </p:nvCxnSpPr>
        <p:spPr>
          <a:xfrm flipV="1">
            <a:off x="6283543" y="4121686"/>
            <a:ext cx="0" cy="52223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6" name="円/楕円 35"/>
          <p:cNvSpPr/>
          <p:nvPr/>
        </p:nvSpPr>
        <p:spPr>
          <a:xfrm rot="18278068">
            <a:off x="2130165" y="2280726"/>
            <a:ext cx="1937819" cy="1002126"/>
          </a:xfrm>
          <a:prstGeom prst="ellipse">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65023" y="1367207"/>
            <a:ext cx="2960967" cy="646331"/>
          </a:xfrm>
          <a:prstGeom prst="rect">
            <a:avLst/>
          </a:prstGeom>
          <a:noFill/>
        </p:spPr>
        <p:txBody>
          <a:bodyPr wrap="none" rtlCol="0">
            <a:spAutoFit/>
          </a:bodyPr>
          <a:lstStyle/>
          <a:p>
            <a:r>
              <a:rPr kumimoji="1" lang="en-US" altLang="ja-JP" dirty="0" smtClean="0"/>
              <a:t>2008</a:t>
            </a:r>
            <a:r>
              <a:rPr kumimoji="1" lang="ja-JP" altLang="en-US" dirty="0" smtClean="0"/>
              <a:t>年舛添厚労大臣時代の</a:t>
            </a:r>
            <a:endParaRPr kumimoji="1" lang="en-US" altLang="ja-JP" dirty="0" smtClean="0"/>
          </a:p>
          <a:p>
            <a:r>
              <a:rPr kumimoji="1" lang="ja-JP" altLang="en-US" dirty="0" smtClean="0"/>
              <a:t>医学部定員増の効果</a:t>
            </a:r>
            <a:endParaRPr kumimoji="1" lang="ja-JP" altLang="en-US" dirty="0"/>
          </a:p>
        </p:txBody>
      </p:sp>
      <p:sp>
        <p:nvSpPr>
          <p:cNvPr id="38" name="円/楕円 37"/>
          <p:cNvSpPr/>
          <p:nvPr/>
        </p:nvSpPr>
        <p:spPr>
          <a:xfrm rot="2880488">
            <a:off x="4041951" y="2554933"/>
            <a:ext cx="3003723" cy="1602094"/>
          </a:xfrm>
          <a:prstGeom prst="ellipse">
            <a:avLst/>
          </a:prstGeom>
          <a:noFill/>
          <a:ln w="28575" cmpd="sng">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725833" y="2032999"/>
            <a:ext cx="1569660" cy="369332"/>
          </a:xfrm>
          <a:prstGeom prst="rect">
            <a:avLst/>
          </a:prstGeom>
          <a:noFill/>
        </p:spPr>
        <p:txBody>
          <a:bodyPr wrap="none" rtlCol="0">
            <a:spAutoFit/>
          </a:bodyPr>
          <a:lstStyle/>
          <a:p>
            <a:r>
              <a:rPr kumimoji="1" lang="ja-JP" altLang="en-US" dirty="0" smtClean="0"/>
              <a:t>医師の高齢化</a:t>
            </a:r>
            <a:endParaRPr kumimoji="1" lang="ja-JP" altLang="en-US" dirty="0"/>
          </a:p>
        </p:txBody>
      </p:sp>
      <p:sp>
        <p:nvSpPr>
          <p:cNvPr id="40" name="テキスト ボックス 39"/>
          <p:cNvSpPr txBox="1"/>
          <p:nvPr/>
        </p:nvSpPr>
        <p:spPr>
          <a:xfrm>
            <a:off x="563076" y="5990828"/>
            <a:ext cx="8283074" cy="369332"/>
          </a:xfrm>
          <a:prstGeom prst="rect">
            <a:avLst/>
          </a:prstGeom>
          <a:noFill/>
          <a:ln>
            <a:solidFill>
              <a:srgbClr val="000000"/>
            </a:solidFill>
          </a:ln>
        </p:spPr>
        <p:txBody>
          <a:bodyPr wrap="none" rtlCol="0">
            <a:spAutoFit/>
          </a:bodyPr>
          <a:lstStyle/>
          <a:p>
            <a:r>
              <a:rPr kumimoji="1" lang="en-US" altLang="ja-JP" dirty="0" smtClean="0"/>
              <a:t>OECD </a:t>
            </a:r>
            <a:r>
              <a:rPr lang="ja-JP" altLang="en-US" dirty="0" smtClean="0"/>
              <a:t>指標は、若い医師も高齢医師も同じ１人。働き方の違いは考慮されていない。</a:t>
            </a:r>
            <a:endParaRPr kumimoji="1" lang="ja-JP" altLang="en-US" dirty="0"/>
          </a:p>
        </p:txBody>
      </p:sp>
      <p:cxnSp>
        <p:nvCxnSpPr>
          <p:cNvPr id="28" name="直線矢印コネクタ 27"/>
          <p:cNvCxnSpPr/>
          <p:nvPr/>
        </p:nvCxnSpPr>
        <p:spPr>
          <a:xfrm flipV="1">
            <a:off x="2521758" y="3331892"/>
            <a:ext cx="0" cy="25062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12627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6800"/>
            <a:ext cx="8229600" cy="1143000"/>
          </a:xfrm>
        </p:spPr>
        <p:txBody>
          <a:bodyPr>
            <a:normAutofit fontScale="90000"/>
          </a:bodyPr>
          <a:lstStyle/>
          <a:p>
            <a:r>
              <a:rPr kumimoji="1" lang="ja-JP" altLang="en-US" b="1" dirty="0" smtClean="0"/>
              <a:t>医師の働き方は年齢と共に変わる</a:t>
            </a:r>
            <a:endParaRPr kumimoji="1" lang="ja-JP" altLang="en-US" b="1" dirty="0"/>
          </a:p>
        </p:txBody>
      </p:sp>
      <p:pic>
        <p:nvPicPr>
          <p:cNvPr id="4" name="図 3"/>
          <p:cNvPicPr>
            <a:picLocks noChangeAspect="1"/>
          </p:cNvPicPr>
          <p:nvPr/>
        </p:nvPicPr>
        <p:blipFill>
          <a:blip r:embed="rId3"/>
          <a:stretch>
            <a:fillRect/>
          </a:stretch>
        </p:blipFill>
        <p:spPr>
          <a:xfrm>
            <a:off x="0" y="1275231"/>
            <a:ext cx="9144000" cy="4023722"/>
          </a:xfrm>
          <a:prstGeom prst="rect">
            <a:avLst/>
          </a:prstGeom>
        </p:spPr>
      </p:pic>
      <p:sp>
        <p:nvSpPr>
          <p:cNvPr id="5" name="テキスト ボックス 4"/>
          <p:cNvSpPr txBox="1"/>
          <p:nvPr/>
        </p:nvSpPr>
        <p:spPr>
          <a:xfrm>
            <a:off x="2330822" y="5133123"/>
            <a:ext cx="1508346" cy="923330"/>
          </a:xfrm>
          <a:prstGeom prst="rect">
            <a:avLst/>
          </a:prstGeom>
          <a:noFill/>
        </p:spPr>
        <p:txBody>
          <a:bodyPr wrap="none" rtlCol="0">
            <a:spAutoFit/>
          </a:bodyPr>
          <a:lstStyle/>
          <a:p>
            <a:r>
              <a:rPr kumimoji="1" lang="ja-JP" altLang="en-US" dirty="0" smtClean="0"/>
              <a:t>男性</a:t>
            </a:r>
            <a:endParaRPr kumimoji="1" lang="en-US" altLang="ja-JP" dirty="0" smtClean="0"/>
          </a:p>
          <a:p>
            <a:r>
              <a:rPr lang="ja-JP" altLang="en-US" dirty="0" smtClean="0"/>
              <a:t>２０代８５時間</a:t>
            </a:r>
            <a:endParaRPr lang="en-US" altLang="ja-JP" dirty="0" smtClean="0"/>
          </a:p>
          <a:p>
            <a:r>
              <a:rPr kumimoji="1" lang="ja-JP" altLang="en-US" dirty="0" smtClean="0"/>
              <a:t>６０才５８時間</a:t>
            </a:r>
            <a:endParaRPr kumimoji="1" lang="en-US" altLang="ja-JP" dirty="0" smtClean="0"/>
          </a:p>
        </p:txBody>
      </p:sp>
      <p:sp>
        <p:nvSpPr>
          <p:cNvPr id="6" name="テキスト ボックス 5"/>
          <p:cNvSpPr txBox="1"/>
          <p:nvPr/>
        </p:nvSpPr>
        <p:spPr>
          <a:xfrm>
            <a:off x="4840941" y="5118182"/>
            <a:ext cx="1508346" cy="923330"/>
          </a:xfrm>
          <a:prstGeom prst="rect">
            <a:avLst/>
          </a:prstGeom>
          <a:noFill/>
        </p:spPr>
        <p:txBody>
          <a:bodyPr wrap="none" rtlCol="0">
            <a:spAutoFit/>
          </a:bodyPr>
          <a:lstStyle/>
          <a:p>
            <a:r>
              <a:rPr kumimoji="1" lang="ja-JP" altLang="en-US" dirty="0" smtClean="0"/>
              <a:t>女性</a:t>
            </a:r>
            <a:endParaRPr kumimoji="1" lang="en-US" altLang="ja-JP" dirty="0" smtClean="0"/>
          </a:p>
          <a:p>
            <a:r>
              <a:rPr lang="ja-JP" altLang="en-US" dirty="0" smtClean="0"/>
              <a:t>２０代７８時間</a:t>
            </a:r>
            <a:endParaRPr lang="en-US" altLang="ja-JP" dirty="0" smtClean="0"/>
          </a:p>
          <a:p>
            <a:r>
              <a:rPr kumimoji="1" lang="ja-JP" altLang="en-US" dirty="0" smtClean="0"/>
              <a:t>７０代４０時間</a:t>
            </a:r>
            <a:endParaRPr kumimoji="1" lang="ja-JP" altLang="en-US" dirty="0"/>
          </a:p>
        </p:txBody>
      </p:sp>
      <p:sp>
        <p:nvSpPr>
          <p:cNvPr id="8" name="テキスト ボックス 7"/>
          <p:cNvSpPr txBox="1"/>
          <p:nvPr/>
        </p:nvSpPr>
        <p:spPr>
          <a:xfrm>
            <a:off x="1518230" y="6079104"/>
            <a:ext cx="6988136" cy="646331"/>
          </a:xfrm>
          <a:prstGeom prst="rect">
            <a:avLst/>
          </a:prstGeom>
          <a:noFill/>
          <a:ln>
            <a:solidFill>
              <a:schemeClr val="tx1"/>
            </a:solidFill>
          </a:ln>
        </p:spPr>
        <p:txBody>
          <a:bodyPr wrap="none" rtlCol="0">
            <a:spAutoFit/>
          </a:bodyPr>
          <a:lstStyle/>
          <a:p>
            <a:r>
              <a:rPr kumimoji="1" lang="ja-JP" altLang="en-US" dirty="0" smtClean="0"/>
              <a:t>年齢と共に勤務時間は減少。開業医率、管理職率も上昇する。</a:t>
            </a:r>
            <a:endParaRPr kumimoji="1" lang="en-US" altLang="ja-JP" dirty="0" smtClean="0"/>
          </a:p>
          <a:p>
            <a:r>
              <a:rPr lang="ja-JP" altLang="en-US" dirty="0" smtClean="0"/>
              <a:t>若手医師の過剰な勤務時間も問題。</a:t>
            </a:r>
            <a:r>
              <a:rPr lang="en-US" altLang="ja-JP" dirty="0" smtClean="0"/>
              <a:t>EU</a:t>
            </a:r>
            <a:r>
              <a:rPr lang="ja-JP" altLang="en-US" dirty="0" smtClean="0"/>
              <a:t>、</a:t>
            </a:r>
            <a:r>
              <a:rPr lang="en-US" altLang="ja-JP" dirty="0" smtClean="0"/>
              <a:t>USA</a:t>
            </a:r>
            <a:r>
              <a:rPr lang="ja-JP" altLang="en-US" dirty="0" smtClean="0"/>
              <a:t>には労働時間制限あり。</a:t>
            </a:r>
            <a:endParaRPr kumimoji="1" lang="ja-JP" altLang="en-US" dirty="0"/>
          </a:p>
        </p:txBody>
      </p:sp>
    </p:spTree>
    <p:extLst>
      <p:ext uri="{BB962C8B-B14F-4D97-AF65-F5344CB8AC3E}">
        <p14:creationId xmlns:p14="http://schemas.microsoft.com/office/powerpoint/2010/main" xmlns="" val="1668870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b="1" dirty="0" smtClean="0"/>
              <a:t>日本の人口は減少傾向</a:t>
            </a:r>
            <a:endParaRPr kumimoji="1" lang="ja-JP" altLang="en-US" b="1" dirty="0"/>
          </a:p>
        </p:txBody>
      </p:sp>
      <p:pic>
        <p:nvPicPr>
          <p:cNvPr id="4" name="図 3" descr="日本の人口変化１.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17700" y="1699028"/>
            <a:ext cx="5297071" cy="4303489"/>
          </a:xfrm>
          <a:prstGeom prst="rect">
            <a:avLst/>
          </a:prstGeom>
        </p:spPr>
      </p:pic>
      <p:cxnSp>
        <p:nvCxnSpPr>
          <p:cNvPr id="7" name="直線コネクタ 6"/>
          <p:cNvCxnSpPr/>
          <p:nvPr/>
        </p:nvCxnSpPr>
        <p:spPr>
          <a:xfrm>
            <a:off x="2694712" y="2127975"/>
            <a:ext cx="504615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2694712" y="4168095"/>
            <a:ext cx="504615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flipV="1">
            <a:off x="7431914" y="2127975"/>
            <a:ext cx="0" cy="2040120"/>
          </a:xfrm>
          <a:prstGeom prst="straightConnector1">
            <a:avLst/>
          </a:prstGeom>
          <a:ln>
            <a:solidFill>
              <a:schemeClr val="tx1"/>
            </a:solidFill>
            <a:headEnd type="arrow" w="lg" len="lg"/>
            <a:tailEnd type="none" w="lg" len="lg"/>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7517733" y="2900223"/>
            <a:ext cx="1114307" cy="369332"/>
          </a:xfrm>
          <a:prstGeom prst="rect">
            <a:avLst/>
          </a:prstGeom>
          <a:noFill/>
        </p:spPr>
        <p:txBody>
          <a:bodyPr wrap="none" rtlCol="0">
            <a:spAutoFit/>
          </a:bodyPr>
          <a:lstStyle/>
          <a:p>
            <a:r>
              <a:rPr kumimoji="1" lang="en-US" altLang="ja-JP" dirty="0" smtClean="0"/>
              <a:t>1869</a:t>
            </a:r>
            <a:r>
              <a:rPr kumimoji="1" lang="ja-JP" altLang="en-US" dirty="0" smtClean="0"/>
              <a:t>万人</a:t>
            </a:r>
            <a:endParaRPr kumimoji="1" lang="ja-JP" altLang="en-US" dirty="0"/>
          </a:p>
        </p:txBody>
      </p:sp>
      <p:sp>
        <p:nvSpPr>
          <p:cNvPr id="12" name="フリーフォーム 11"/>
          <p:cNvSpPr/>
          <p:nvPr/>
        </p:nvSpPr>
        <p:spPr>
          <a:xfrm>
            <a:off x="3364099" y="5920576"/>
            <a:ext cx="3346936" cy="291738"/>
          </a:xfrm>
          <a:custGeom>
            <a:avLst/>
            <a:gdLst>
              <a:gd name="connsiteX0" fmla="*/ 0 w 3346936"/>
              <a:gd name="connsiteY0" fmla="*/ 0 h 291738"/>
              <a:gd name="connsiteX1" fmla="*/ 120147 w 3346936"/>
              <a:gd name="connsiteY1" fmla="*/ 291738 h 291738"/>
              <a:gd name="connsiteX2" fmla="*/ 3243954 w 3346936"/>
              <a:gd name="connsiteY2" fmla="*/ 291738 h 291738"/>
              <a:gd name="connsiteX3" fmla="*/ 3346936 w 3346936"/>
              <a:gd name="connsiteY3" fmla="*/ 17161 h 291738"/>
            </a:gdLst>
            <a:ahLst/>
            <a:cxnLst>
              <a:cxn ang="0">
                <a:pos x="connsiteX0" y="connsiteY0"/>
              </a:cxn>
              <a:cxn ang="0">
                <a:pos x="connsiteX1" y="connsiteY1"/>
              </a:cxn>
              <a:cxn ang="0">
                <a:pos x="connsiteX2" y="connsiteY2"/>
              </a:cxn>
              <a:cxn ang="0">
                <a:pos x="connsiteX3" y="connsiteY3"/>
              </a:cxn>
            </a:cxnLst>
            <a:rect l="l" t="t" r="r" b="b"/>
            <a:pathLst>
              <a:path w="3346936" h="291738">
                <a:moveTo>
                  <a:pt x="0" y="0"/>
                </a:moveTo>
                <a:lnTo>
                  <a:pt x="120147" y="291738"/>
                </a:lnTo>
                <a:lnTo>
                  <a:pt x="3243954" y="291738"/>
                </a:lnTo>
                <a:lnTo>
                  <a:pt x="3346936" y="17161"/>
                </a:lnTo>
              </a:path>
            </a:pathLst>
          </a:custGeom>
          <a:ln>
            <a:solidFill>
              <a:schemeClr val="tx1"/>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4522428" y="6223654"/>
            <a:ext cx="880319" cy="369332"/>
          </a:xfrm>
          <a:prstGeom prst="rect">
            <a:avLst/>
          </a:prstGeom>
          <a:noFill/>
        </p:spPr>
        <p:txBody>
          <a:bodyPr wrap="none" rtlCol="0">
            <a:spAutoFit/>
          </a:bodyPr>
          <a:lstStyle/>
          <a:p>
            <a:r>
              <a:rPr kumimoji="1" lang="en-US" altLang="ja-JP" dirty="0" smtClean="0"/>
              <a:t>30</a:t>
            </a:r>
            <a:r>
              <a:rPr kumimoji="1" lang="ja-JP" altLang="en-US" dirty="0" smtClean="0"/>
              <a:t>年間</a:t>
            </a:r>
            <a:endParaRPr kumimoji="1" lang="ja-JP" altLang="en-US" dirty="0"/>
          </a:p>
        </p:txBody>
      </p:sp>
      <p:sp>
        <p:nvSpPr>
          <p:cNvPr id="3" name="スライド番号プレースホルダー 2"/>
          <p:cNvSpPr>
            <a:spLocks noGrp="1"/>
          </p:cNvSpPr>
          <p:nvPr>
            <p:ph type="sldNum" sz="quarter" idx="12"/>
          </p:nvPr>
        </p:nvSpPr>
        <p:spPr/>
        <p:txBody>
          <a:bodyPr/>
          <a:lstStyle/>
          <a:p>
            <a:fld id="{FDB6D4B8-DBCB-4843-8819-92381B9A9368}" type="slidenum">
              <a:rPr kumimoji="1" lang="ja-JP" altLang="en-US" smtClean="0"/>
              <a:pPr/>
              <a:t>2</a:t>
            </a:fld>
            <a:endParaRPr kumimoji="1" lang="ja-JP" altLang="en-US"/>
          </a:p>
        </p:txBody>
      </p:sp>
      <p:sp>
        <p:nvSpPr>
          <p:cNvPr id="5" name="テキスト ボックス 4"/>
          <p:cNvSpPr txBox="1"/>
          <p:nvPr/>
        </p:nvSpPr>
        <p:spPr>
          <a:xfrm rot="16200000">
            <a:off x="1028252" y="3846112"/>
            <a:ext cx="1338828" cy="369332"/>
          </a:xfrm>
          <a:prstGeom prst="rect">
            <a:avLst/>
          </a:prstGeom>
          <a:noFill/>
        </p:spPr>
        <p:txBody>
          <a:bodyPr wrap="none" rtlCol="0">
            <a:spAutoFit/>
          </a:bodyPr>
          <a:lstStyle/>
          <a:p>
            <a:r>
              <a:rPr kumimoji="1" lang="ja-JP" altLang="en-US" dirty="0" smtClean="0"/>
              <a:t>人口（千人）</a:t>
            </a:r>
            <a:endParaRPr kumimoji="1" lang="ja-JP" altLang="en-US" dirty="0"/>
          </a:p>
        </p:txBody>
      </p:sp>
    </p:spTree>
    <p:extLst>
      <p:ext uri="{BB962C8B-B14F-4D97-AF65-F5344CB8AC3E}">
        <p14:creationId xmlns:p14="http://schemas.microsoft.com/office/powerpoint/2010/main" xmlns="" val="3761127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実は、</a:t>
            </a:r>
            <a:endParaRPr kumimoji="1" lang="ja-JP" altLang="en-US" b="1" dirty="0"/>
          </a:p>
        </p:txBody>
      </p:sp>
      <p:sp>
        <p:nvSpPr>
          <p:cNvPr id="3" name="コンテンツ プレースホルダー 2"/>
          <p:cNvSpPr>
            <a:spLocks noGrp="1"/>
          </p:cNvSpPr>
          <p:nvPr>
            <p:ph idx="1"/>
          </p:nvPr>
        </p:nvSpPr>
        <p:spPr/>
        <p:txBody>
          <a:bodyPr>
            <a:normAutofit/>
          </a:bodyPr>
          <a:lstStyle/>
          <a:p>
            <a:pPr marL="342900" lvl="1" indent="-342900">
              <a:buFont typeface="Arial"/>
              <a:buChar char="•"/>
            </a:pPr>
            <a:r>
              <a:rPr kumimoji="1" lang="ja-JP" altLang="en-US" dirty="0" smtClean="0"/>
              <a:t>新潟県は、</a:t>
            </a:r>
            <a:r>
              <a:rPr kumimoji="1" lang="en-US" altLang="ja-JP" dirty="0" smtClean="0"/>
              <a:t>OECD</a:t>
            </a:r>
            <a:r>
              <a:rPr kumimoji="1" lang="ja-JP" altLang="en-US" dirty="0" smtClean="0"/>
              <a:t>指標が</a:t>
            </a:r>
            <a:r>
              <a:rPr kumimoji="1" lang="en-US" altLang="ja-JP" dirty="0" smtClean="0"/>
              <a:t>2010</a:t>
            </a:r>
            <a:r>
              <a:rPr kumimoji="1" lang="ja-JP" altLang="en-US" dirty="0" smtClean="0"/>
              <a:t>年の</a:t>
            </a:r>
            <a:r>
              <a:rPr kumimoji="1" lang="en-US" altLang="ja-JP" dirty="0" smtClean="0"/>
              <a:t> </a:t>
            </a:r>
            <a:r>
              <a:rPr lang="en-US" altLang="ja-JP" dirty="0" smtClean="0"/>
              <a:t>1.63</a:t>
            </a:r>
            <a:r>
              <a:rPr kumimoji="1" lang="en-US" altLang="ja-JP" dirty="0" smtClean="0"/>
              <a:t> </a:t>
            </a:r>
            <a:r>
              <a:rPr kumimoji="1" lang="ja-JP" altLang="en-US" dirty="0" smtClean="0"/>
              <a:t>から</a:t>
            </a:r>
            <a:r>
              <a:rPr kumimoji="1" lang="en-US" altLang="ja-JP" dirty="0" smtClean="0"/>
              <a:t>2035</a:t>
            </a:r>
            <a:r>
              <a:rPr kumimoji="1" lang="ja-JP" altLang="en-US" dirty="0" smtClean="0"/>
              <a:t>年には</a:t>
            </a:r>
            <a:r>
              <a:rPr kumimoji="1" lang="en-US" altLang="ja-JP" dirty="0" smtClean="0"/>
              <a:t> 2.45 </a:t>
            </a:r>
            <a:r>
              <a:rPr kumimoji="1" lang="ja-JP" altLang="en-US" dirty="0" smtClean="0"/>
              <a:t>に改善する試算結果</a:t>
            </a:r>
            <a:endParaRPr kumimoji="1" lang="en-US" altLang="ja-JP" dirty="0" smtClean="0"/>
          </a:p>
          <a:p>
            <a:r>
              <a:rPr lang="ja-JP" altLang="en-US" dirty="0" smtClean="0"/>
              <a:t>しかしながら、</a:t>
            </a:r>
            <a:r>
              <a:rPr lang="en-US" altLang="ja-JP" dirty="0" smtClean="0"/>
              <a:t>2010</a:t>
            </a:r>
            <a:r>
              <a:rPr lang="ja-JP" altLang="en-US" dirty="0" smtClean="0"/>
              <a:t>年、</a:t>
            </a:r>
            <a:r>
              <a:rPr lang="en-US" altLang="ja-JP" dirty="0" smtClean="0"/>
              <a:t>2035</a:t>
            </a:r>
            <a:r>
              <a:rPr lang="ja-JP" altLang="en-US" dirty="0" smtClean="0"/>
              <a:t>年共にこの値は</a:t>
            </a:r>
            <a:r>
              <a:rPr lang="ja-JP" altLang="en-US" u="sng" dirty="0" smtClean="0"/>
              <a:t>日本全体での</a:t>
            </a:r>
            <a:r>
              <a:rPr lang="en-US" altLang="ja-JP" u="sng" dirty="0" smtClean="0"/>
              <a:t>OECD</a:t>
            </a:r>
            <a:r>
              <a:rPr lang="ja-JP" altLang="en-US" u="sng" dirty="0" smtClean="0"/>
              <a:t>指標より下、</a:t>
            </a:r>
            <a:r>
              <a:rPr lang="en-US" altLang="ja-JP" u="sng" dirty="0" smtClean="0"/>
              <a:t>47</a:t>
            </a:r>
            <a:r>
              <a:rPr lang="ja-JP" altLang="en-US" u="sng" dirty="0" smtClean="0"/>
              <a:t>都道府県中４３位（</a:t>
            </a:r>
            <a:r>
              <a:rPr lang="en-US" altLang="ja-JP" u="sng" dirty="0" smtClean="0"/>
              <a:t>2010</a:t>
            </a:r>
            <a:r>
              <a:rPr lang="ja-JP" altLang="en-US" u="sng" dirty="0" smtClean="0"/>
              <a:t>年、</a:t>
            </a:r>
            <a:r>
              <a:rPr lang="en-US" altLang="ja-JP" u="sng" dirty="0" smtClean="0"/>
              <a:t>2035</a:t>
            </a:r>
            <a:r>
              <a:rPr lang="ja-JP" altLang="en-US" u="sng" dirty="0" smtClean="0"/>
              <a:t>年共に）</a:t>
            </a:r>
            <a:r>
              <a:rPr lang="ja-JP" altLang="en-US" dirty="0" smtClean="0"/>
              <a:t>です</a:t>
            </a:r>
            <a:endParaRPr lang="en-US" altLang="ja-JP" dirty="0" smtClean="0"/>
          </a:p>
          <a:p>
            <a:endParaRPr lang="en-US" altLang="ja-JP" dirty="0" smtClean="0"/>
          </a:p>
          <a:p>
            <a:r>
              <a:rPr kumimoji="1" lang="en-US" altLang="ja-JP" dirty="0" smtClean="0"/>
              <a:t>2010</a:t>
            </a:r>
            <a:r>
              <a:rPr kumimoji="1" lang="ja-JP" altLang="en-US" dirty="0" smtClean="0"/>
              <a:t>年日本全体では</a:t>
            </a:r>
            <a:r>
              <a:rPr kumimoji="1" lang="en-US" altLang="ja-JP" dirty="0" smtClean="0"/>
              <a:t> 2.00</a:t>
            </a:r>
          </a:p>
          <a:p>
            <a:r>
              <a:rPr lang="en-US" altLang="ja-JP" dirty="0" smtClean="0"/>
              <a:t>2035</a:t>
            </a:r>
            <a:r>
              <a:rPr lang="ja-JP" altLang="en-US" dirty="0" smtClean="0"/>
              <a:t>年日本全体では</a:t>
            </a:r>
            <a:r>
              <a:rPr lang="en-US" altLang="ja-JP" dirty="0" smtClean="0"/>
              <a:t> 3.14</a:t>
            </a:r>
            <a:endParaRPr kumimoji="1" lang="ja-JP" altLang="en-US" dirty="0"/>
          </a:p>
        </p:txBody>
      </p:sp>
    </p:spTree>
    <p:extLst>
      <p:ext uri="{BB962C8B-B14F-4D97-AF65-F5344CB8AC3E}">
        <p14:creationId xmlns:p14="http://schemas.microsoft.com/office/powerpoint/2010/main" xmlns="" val="516324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6890"/>
            <a:ext cx="8229600" cy="803711"/>
          </a:xfrm>
        </p:spPr>
        <p:txBody>
          <a:bodyPr>
            <a:normAutofit/>
          </a:bodyPr>
          <a:lstStyle/>
          <a:p>
            <a:r>
              <a:rPr lang="ja-JP" altLang="en-US" b="1" dirty="0" smtClean="0"/>
              <a:t>新潟県</a:t>
            </a:r>
            <a:r>
              <a:rPr lang="en-US" altLang="ja-JP" b="1" dirty="0" smtClean="0"/>
              <a:t>25</a:t>
            </a:r>
            <a:r>
              <a:rPr lang="ja-JP" altLang="en-US" b="1" dirty="0" smtClean="0"/>
              <a:t>年後の医療は？</a:t>
            </a:r>
            <a:endParaRPr kumimoji="1" lang="ja-JP" altLang="en-US" b="1" dirty="0"/>
          </a:p>
        </p:txBody>
      </p:sp>
      <p:sp>
        <p:nvSpPr>
          <p:cNvPr id="6" name="テキスト ボックス 5"/>
          <p:cNvSpPr txBox="1"/>
          <p:nvPr/>
        </p:nvSpPr>
        <p:spPr>
          <a:xfrm>
            <a:off x="154244" y="3995031"/>
            <a:ext cx="4739098" cy="369332"/>
          </a:xfrm>
          <a:prstGeom prst="rect">
            <a:avLst/>
          </a:prstGeom>
          <a:noFill/>
        </p:spPr>
        <p:txBody>
          <a:bodyPr wrap="none" rtlCol="0">
            <a:spAutoFit/>
          </a:bodyPr>
          <a:lstStyle/>
          <a:p>
            <a:r>
              <a:rPr kumimoji="1" lang="ja-JP" altLang="en-US" dirty="0" smtClean="0"/>
              <a:t>（注）対労働時間は、１０００時間当たりの指標。</a:t>
            </a:r>
            <a:endParaRPr kumimoji="1" lang="ja-JP" altLang="en-US" dirty="0"/>
          </a:p>
        </p:txBody>
      </p:sp>
      <p:sp>
        <p:nvSpPr>
          <p:cNvPr id="7" name="テキスト ボックス 6"/>
          <p:cNvSpPr txBox="1"/>
          <p:nvPr/>
        </p:nvSpPr>
        <p:spPr>
          <a:xfrm>
            <a:off x="856970" y="4611766"/>
            <a:ext cx="7576714" cy="1200329"/>
          </a:xfrm>
          <a:prstGeom prst="rect">
            <a:avLst/>
          </a:prstGeom>
          <a:noFill/>
          <a:ln>
            <a:solidFill>
              <a:srgbClr val="000000"/>
            </a:solidFill>
          </a:ln>
        </p:spPr>
        <p:txBody>
          <a:bodyPr wrap="none" rtlCol="0">
            <a:spAutoFit/>
          </a:bodyPr>
          <a:lstStyle/>
          <a:p>
            <a:r>
              <a:rPr kumimoji="1" lang="en-US" altLang="ja-JP" dirty="0" smtClean="0"/>
              <a:t>2010</a:t>
            </a:r>
            <a:r>
              <a:rPr kumimoji="1" lang="ja-JP" altLang="en-US" dirty="0" smtClean="0"/>
              <a:t>年に比べ、</a:t>
            </a:r>
            <a:r>
              <a:rPr kumimoji="1" lang="en-US" altLang="ja-JP" dirty="0" smtClean="0"/>
              <a:t>2035</a:t>
            </a:r>
            <a:r>
              <a:rPr kumimoji="1" lang="ja-JP" altLang="en-US" dirty="0" smtClean="0"/>
              <a:t>年では</a:t>
            </a:r>
            <a:r>
              <a:rPr lang="ja-JP" altLang="en-US" dirty="0" smtClean="0"/>
              <a:t>、医師一人に対する高齢者数、死亡数はさほど</a:t>
            </a:r>
            <a:endParaRPr lang="en-US" altLang="ja-JP" dirty="0" smtClean="0"/>
          </a:p>
          <a:p>
            <a:r>
              <a:rPr lang="ja-JP" altLang="en-US" dirty="0" smtClean="0"/>
              <a:t>変化しない。しかしながら、</a:t>
            </a:r>
            <a:r>
              <a:rPr kumimoji="1" lang="ja-JP" altLang="en-US" u="sng" dirty="0" smtClean="0"/>
              <a:t>後期高齢者死亡数に対する指標は２</a:t>
            </a:r>
            <a:r>
              <a:rPr kumimoji="1" lang="en-US" altLang="ja-JP" u="sng" dirty="0" smtClean="0"/>
              <a:t>〜</a:t>
            </a:r>
            <a:r>
              <a:rPr kumimoji="1" lang="ja-JP" altLang="en-US" u="sng" dirty="0" smtClean="0"/>
              <a:t>３割悪化</a:t>
            </a:r>
            <a:endParaRPr kumimoji="1" lang="en-US" altLang="ja-JP" u="sng" dirty="0" smtClean="0"/>
          </a:p>
          <a:p>
            <a:r>
              <a:rPr lang="ja-JP" altLang="en-US" dirty="0" smtClean="0"/>
              <a:t>する。</a:t>
            </a:r>
            <a:r>
              <a:rPr lang="ja-JP" altLang="en-US" dirty="0" smtClean="0">
                <a:solidFill>
                  <a:srgbClr val="FF0000"/>
                </a:solidFill>
              </a:rPr>
              <a:t>他県と比較して全体的に悪化率は低いが、右にあげた日本の平均値と</a:t>
            </a:r>
            <a:endParaRPr lang="en-US" altLang="ja-JP" dirty="0" smtClean="0">
              <a:solidFill>
                <a:srgbClr val="FF0000"/>
              </a:solidFill>
            </a:endParaRPr>
          </a:p>
          <a:p>
            <a:r>
              <a:rPr kumimoji="1" lang="ja-JP" altLang="en-US" dirty="0" smtClean="0">
                <a:solidFill>
                  <a:srgbClr val="FF0000"/>
                </a:solidFill>
              </a:rPr>
              <a:t>比べると、各指標共に</a:t>
            </a:r>
            <a:r>
              <a:rPr kumimoji="1" lang="en-US" altLang="ja-JP" dirty="0" smtClean="0">
                <a:solidFill>
                  <a:srgbClr val="FF0000"/>
                </a:solidFill>
              </a:rPr>
              <a:t>2010</a:t>
            </a:r>
            <a:r>
              <a:rPr kumimoji="1" lang="ja-JP" altLang="en-US" dirty="0" smtClean="0">
                <a:solidFill>
                  <a:srgbClr val="FF0000"/>
                </a:solidFill>
              </a:rPr>
              <a:t>年の段階ですでにかなり悪いことが分かる。</a:t>
            </a:r>
            <a:endParaRPr kumimoji="1" lang="en-US" altLang="ja-JP" dirty="0" smtClean="0">
              <a:solidFill>
                <a:srgbClr val="FF0000"/>
              </a:solidFill>
            </a:endParaRPr>
          </a:p>
        </p:txBody>
      </p:sp>
      <p:sp>
        <p:nvSpPr>
          <p:cNvPr id="9" name="テキスト ボックス 8"/>
          <p:cNvSpPr txBox="1"/>
          <p:nvPr/>
        </p:nvSpPr>
        <p:spPr>
          <a:xfrm>
            <a:off x="822014" y="5847048"/>
            <a:ext cx="7772881" cy="954107"/>
          </a:xfrm>
          <a:prstGeom prst="rect">
            <a:avLst/>
          </a:prstGeom>
          <a:noFill/>
        </p:spPr>
        <p:txBody>
          <a:bodyPr wrap="none" rtlCol="0">
            <a:spAutoFit/>
          </a:bodyPr>
          <a:lstStyle/>
          <a:p>
            <a:r>
              <a:rPr kumimoji="1" lang="ja-JP" altLang="en-US" sz="1400" dirty="0" smtClean="0"/>
              <a:t>（注）</a:t>
            </a:r>
            <a:r>
              <a:rPr lang="ja-JP" altLang="en-US" sz="1400" dirty="0" smtClean="0"/>
              <a:t>高齢者比で</a:t>
            </a:r>
            <a:r>
              <a:rPr kumimoji="1" lang="ja-JP" altLang="en-US" sz="1400" dirty="0" smtClean="0"/>
              <a:t>対労働時間とは、医師の労働</a:t>
            </a:r>
            <a:r>
              <a:rPr kumimoji="1" lang="en-US" altLang="ja-JP" sz="1400" dirty="0" smtClean="0"/>
              <a:t>1000</a:t>
            </a:r>
            <a:r>
              <a:rPr kumimoji="1" lang="ja-JP" altLang="en-US" sz="1400" dirty="0" smtClean="0"/>
              <a:t>時間あたりの高齢者数を表す。また、高齢者比で</a:t>
            </a:r>
            <a:endParaRPr kumimoji="1" lang="en-US" altLang="ja-JP" sz="1400" dirty="0" smtClean="0"/>
          </a:p>
          <a:p>
            <a:r>
              <a:rPr kumimoji="1" lang="ja-JP" altLang="en-US" sz="1400" dirty="0" smtClean="0"/>
              <a:t>対医師数は、</a:t>
            </a:r>
            <a:r>
              <a:rPr lang="ja-JP" altLang="en-US" sz="1400" dirty="0" smtClean="0"/>
              <a:t>医師一人当たりの高齢者数を表す。医師の診療科、勤務医、診療所は区別していない。</a:t>
            </a:r>
            <a:endParaRPr lang="en-US" altLang="ja-JP" sz="1400" dirty="0" smtClean="0"/>
          </a:p>
          <a:p>
            <a:r>
              <a:rPr kumimoji="1" lang="ja-JP" altLang="en-US" sz="1400" dirty="0" smtClean="0"/>
              <a:t>実際に死亡時に見取る医師はある程度診療科が絞られてくることに注意されたい。見取ることの多い</a:t>
            </a:r>
            <a:endParaRPr kumimoji="1" lang="en-US" altLang="ja-JP" sz="1400" dirty="0" smtClean="0"/>
          </a:p>
          <a:p>
            <a:r>
              <a:rPr lang="ja-JP" altLang="en-US" sz="1400" dirty="0" smtClean="0"/>
              <a:t>診療科を希望する医学生が少なくなると指標はもちろん悪化するがそれは反映されていない。</a:t>
            </a:r>
            <a:endParaRPr kumimoji="1" lang="ja-JP" altLang="en-US" sz="1400" dirty="0"/>
          </a:p>
        </p:txBody>
      </p:sp>
      <p:pic>
        <p:nvPicPr>
          <p:cNvPr id="3" name="図 2"/>
          <p:cNvPicPr>
            <a:picLocks noChangeAspect="1"/>
          </p:cNvPicPr>
          <p:nvPr/>
        </p:nvPicPr>
        <p:blipFill>
          <a:blip r:embed="rId2"/>
          <a:stretch>
            <a:fillRect/>
          </a:stretch>
        </p:blipFill>
        <p:spPr>
          <a:xfrm>
            <a:off x="218546" y="1134384"/>
            <a:ext cx="5537200" cy="2895600"/>
          </a:xfrm>
          <a:prstGeom prst="rect">
            <a:avLst/>
          </a:prstGeom>
        </p:spPr>
      </p:pic>
      <p:pic>
        <p:nvPicPr>
          <p:cNvPr id="5" name="図 4"/>
          <p:cNvPicPr>
            <a:picLocks noChangeAspect="1"/>
          </p:cNvPicPr>
          <p:nvPr/>
        </p:nvPicPr>
        <p:blipFill>
          <a:blip r:embed="rId3"/>
          <a:stretch>
            <a:fillRect/>
          </a:stretch>
        </p:blipFill>
        <p:spPr>
          <a:xfrm>
            <a:off x="5982622" y="1134384"/>
            <a:ext cx="3009900" cy="2895600"/>
          </a:xfrm>
          <a:prstGeom prst="rect">
            <a:avLst/>
          </a:prstGeom>
        </p:spPr>
      </p:pic>
    </p:spTree>
    <p:extLst>
      <p:ext uri="{BB962C8B-B14F-4D97-AF65-F5344CB8AC3E}">
        <p14:creationId xmlns:p14="http://schemas.microsoft.com/office/powerpoint/2010/main" xmlns="" val="3428223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b="1" dirty="0" smtClean="0"/>
              <a:t>2035</a:t>
            </a:r>
            <a:r>
              <a:rPr kumimoji="1" lang="ja-JP" altLang="en-US" b="1" dirty="0" smtClean="0"/>
              <a:t>年新潟県の医療を</a:t>
            </a:r>
            <a:r>
              <a:rPr kumimoji="1" lang="en-US" altLang="ja-JP" b="1" dirty="0" smtClean="0"/>
              <a:t>2010</a:t>
            </a:r>
            <a:r>
              <a:rPr kumimoji="1" lang="ja-JP" altLang="en-US" b="1" dirty="0" smtClean="0"/>
              <a:t>年の</a:t>
            </a:r>
            <a:r>
              <a:rPr kumimoji="1" lang="en-US" altLang="ja-JP" b="1" dirty="0" smtClean="0"/>
              <a:t/>
            </a:r>
            <a:br>
              <a:rPr kumimoji="1" lang="en-US" altLang="ja-JP" b="1" dirty="0" smtClean="0"/>
            </a:br>
            <a:r>
              <a:rPr kumimoji="1" lang="ja-JP" altLang="en-US" b="1" dirty="0" smtClean="0"/>
              <a:t>日本平均並にするには（１）</a:t>
            </a:r>
            <a:endParaRPr kumimoji="1" lang="ja-JP" altLang="en-US" b="1" dirty="0"/>
          </a:p>
        </p:txBody>
      </p:sp>
      <p:sp>
        <p:nvSpPr>
          <p:cNvPr id="5" name="テキスト ボックス 4"/>
          <p:cNvSpPr txBox="1"/>
          <p:nvPr/>
        </p:nvSpPr>
        <p:spPr>
          <a:xfrm>
            <a:off x="2324188" y="1504981"/>
            <a:ext cx="4487527" cy="369332"/>
          </a:xfrm>
          <a:prstGeom prst="rect">
            <a:avLst/>
          </a:prstGeom>
          <a:noFill/>
        </p:spPr>
        <p:txBody>
          <a:bodyPr wrap="none" rtlCol="0">
            <a:spAutoFit/>
          </a:bodyPr>
          <a:lstStyle/>
          <a:p>
            <a:r>
              <a:rPr kumimoji="1" lang="ja-JP" altLang="en-US" dirty="0" smtClean="0"/>
              <a:t>医師の労働時間を増やし、労働力をまかなう</a:t>
            </a:r>
            <a:endParaRPr kumimoji="1" lang="ja-JP" altLang="en-US" dirty="0"/>
          </a:p>
        </p:txBody>
      </p:sp>
      <p:sp>
        <p:nvSpPr>
          <p:cNvPr id="7" name="テキスト ボックス 6"/>
          <p:cNvSpPr txBox="1"/>
          <p:nvPr/>
        </p:nvSpPr>
        <p:spPr>
          <a:xfrm>
            <a:off x="4579960" y="2257779"/>
            <a:ext cx="1072529" cy="738664"/>
          </a:xfrm>
          <a:prstGeom prst="rect">
            <a:avLst/>
          </a:prstGeom>
          <a:noFill/>
        </p:spPr>
        <p:txBody>
          <a:bodyPr wrap="none" rtlCol="0">
            <a:spAutoFit/>
          </a:bodyPr>
          <a:lstStyle/>
          <a:p>
            <a:r>
              <a:rPr lang="ja-JP" altLang="en-US" sz="1400" dirty="0" smtClean="0"/>
              <a:t>若い医師は</a:t>
            </a:r>
            <a:endParaRPr lang="en-US" altLang="ja-JP" sz="1400" dirty="0" smtClean="0"/>
          </a:p>
          <a:p>
            <a:r>
              <a:rPr lang="ja-JP" altLang="en-US" sz="1400" dirty="0" smtClean="0"/>
              <a:t>週</a:t>
            </a:r>
            <a:r>
              <a:rPr lang="en-US" altLang="ja-JP" sz="1400" dirty="0" smtClean="0"/>
              <a:t>100</a:t>
            </a:r>
            <a:r>
              <a:rPr lang="ja-JP" altLang="en-US" sz="1400" dirty="0" smtClean="0"/>
              <a:t>時間</a:t>
            </a:r>
            <a:endParaRPr lang="en-US" altLang="ja-JP" sz="1400" dirty="0" smtClean="0"/>
          </a:p>
          <a:p>
            <a:r>
              <a:rPr kumimoji="1" lang="ja-JP" altLang="en-US" sz="1400" dirty="0" smtClean="0"/>
              <a:t>の労働</a:t>
            </a:r>
            <a:endParaRPr kumimoji="1" lang="ja-JP" altLang="en-US" sz="1400" dirty="0"/>
          </a:p>
        </p:txBody>
      </p:sp>
      <p:sp>
        <p:nvSpPr>
          <p:cNvPr id="8" name="正方形/長方形 7"/>
          <p:cNvSpPr/>
          <p:nvPr/>
        </p:nvSpPr>
        <p:spPr>
          <a:xfrm>
            <a:off x="4664540" y="3500415"/>
            <a:ext cx="863600" cy="381968"/>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686570" y="2257779"/>
            <a:ext cx="1082348" cy="738664"/>
          </a:xfrm>
          <a:prstGeom prst="rect">
            <a:avLst/>
          </a:prstGeom>
          <a:noFill/>
        </p:spPr>
        <p:txBody>
          <a:bodyPr wrap="none" rtlCol="0">
            <a:spAutoFit/>
          </a:bodyPr>
          <a:lstStyle/>
          <a:p>
            <a:r>
              <a:rPr lang="ja-JP" altLang="en-US" sz="1400" dirty="0" smtClean="0"/>
              <a:t>高齢医師も</a:t>
            </a:r>
            <a:endParaRPr lang="en-US" altLang="ja-JP" sz="1400" dirty="0" smtClean="0"/>
          </a:p>
          <a:p>
            <a:r>
              <a:rPr lang="ja-JP" altLang="en-US" sz="1400" dirty="0" smtClean="0"/>
              <a:t>週</a:t>
            </a:r>
            <a:r>
              <a:rPr lang="en-US" altLang="ja-JP" sz="1400" dirty="0" smtClean="0"/>
              <a:t>70</a:t>
            </a:r>
            <a:r>
              <a:rPr lang="ja-JP" altLang="en-US" sz="1400" dirty="0" smtClean="0"/>
              <a:t>時間</a:t>
            </a:r>
            <a:endParaRPr lang="en-US" altLang="ja-JP" sz="1400" dirty="0" smtClean="0"/>
          </a:p>
          <a:p>
            <a:r>
              <a:rPr kumimoji="1" lang="ja-JP" altLang="en-US" sz="1400" dirty="0" smtClean="0"/>
              <a:t>の労働</a:t>
            </a:r>
            <a:endParaRPr kumimoji="1" lang="ja-JP" altLang="en-US" sz="1400" dirty="0"/>
          </a:p>
        </p:txBody>
      </p:sp>
      <p:sp>
        <p:nvSpPr>
          <p:cNvPr id="12" name="正方形/長方形 11"/>
          <p:cNvSpPr/>
          <p:nvPr/>
        </p:nvSpPr>
        <p:spPr>
          <a:xfrm>
            <a:off x="5808676" y="3500415"/>
            <a:ext cx="863600" cy="381968"/>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850157" y="2257779"/>
            <a:ext cx="1072529" cy="738664"/>
          </a:xfrm>
          <a:prstGeom prst="rect">
            <a:avLst/>
          </a:prstGeom>
          <a:noFill/>
        </p:spPr>
        <p:txBody>
          <a:bodyPr wrap="none" rtlCol="0">
            <a:spAutoFit/>
          </a:bodyPr>
          <a:lstStyle/>
          <a:p>
            <a:r>
              <a:rPr lang="ja-JP" altLang="en-US" sz="1400" dirty="0" smtClean="0"/>
              <a:t>若い医師は</a:t>
            </a:r>
            <a:endParaRPr lang="en-US" altLang="ja-JP" sz="1400" dirty="0" smtClean="0"/>
          </a:p>
          <a:p>
            <a:r>
              <a:rPr lang="ja-JP" altLang="en-US" sz="1400" dirty="0" smtClean="0"/>
              <a:t>週</a:t>
            </a:r>
            <a:r>
              <a:rPr lang="en-US" altLang="ja-JP" sz="1400" dirty="0" smtClean="0"/>
              <a:t>168</a:t>
            </a:r>
            <a:r>
              <a:rPr lang="ja-JP" altLang="en-US" sz="1400" dirty="0" smtClean="0"/>
              <a:t>時間</a:t>
            </a:r>
            <a:endParaRPr lang="en-US" altLang="ja-JP" sz="1400" dirty="0" smtClean="0"/>
          </a:p>
          <a:p>
            <a:r>
              <a:rPr kumimoji="1" lang="ja-JP" altLang="en-US" sz="1400" dirty="0" smtClean="0"/>
              <a:t>の労働</a:t>
            </a:r>
            <a:endParaRPr kumimoji="1" lang="ja-JP" altLang="en-US" sz="1400" dirty="0"/>
          </a:p>
        </p:txBody>
      </p:sp>
      <p:sp>
        <p:nvSpPr>
          <p:cNvPr id="15" name="正方形/長方形 14"/>
          <p:cNvSpPr/>
          <p:nvPr/>
        </p:nvSpPr>
        <p:spPr>
          <a:xfrm>
            <a:off x="6946717" y="4323787"/>
            <a:ext cx="863600" cy="381968"/>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8029790" y="2257779"/>
            <a:ext cx="1072529" cy="738664"/>
          </a:xfrm>
          <a:prstGeom prst="rect">
            <a:avLst/>
          </a:prstGeom>
          <a:noFill/>
        </p:spPr>
        <p:txBody>
          <a:bodyPr wrap="none" rtlCol="0">
            <a:spAutoFit/>
          </a:bodyPr>
          <a:lstStyle/>
          <a:p>
            <a:r>
              <a:rPr lang="ja-JP" altLang="en-US" sz="1400" dirty="0" smtClean="0"/>
              <a:t>若い医師は</a:t>
            </a:r>
            <a:endParaRPr lang="en-US" altLang="ja-JP" sz="1400" dirty="0" smtClean="0"/>
          </a:p>
          <a:p>
            <a:r>
              <a:rPr lang="ja-JP" altLang="en-US" sz="1400" dirty="0" smtClean="0"/>
              <a:t>週</a:t>
            </a:r>
            <a:r>
              <a:rPr lang="en-US" altLang="ja-JP" sz="1400" dirty="0" smtClean="0"/>
              <a:t>250</a:t>
            </a:r>
            <a:r>
              <a:rPr lang="ja-JP" altLang="en-US" sz="1400" dirty="0" smtClean="0"/>
              <a:t>時間</a:t>
            </a:r>
            <a:endParaRPr lang="en-US" altLang="ja-JP" sz="1400" dirty="0" smtClean="0"/>
          </a:p>
          <a:p>
            <a:r>
              <a:rPr kumimoji="1" lang="ja-JP" altLang="en-US" sz="1400" dirty="0" smtClean="0"/>
              <a:t>の労働</a:t>
            </a:r>
            <a:endParaRPr kumimoji="1" lang="ja-JP" altLang="en-US" sz="1400" dirty="0"/>
          </a:p>
        </p:txBody>
      </p:sp>
      <p:sp>
        <p:nvSpPr>
          <p:cNvPr id="18" name="正方形/長方形 17"/>
          <p:cNvSpPr/>
          <p:nvPr/>
        </p:nvSpPr>
        <p:spPr>
          <a:xfrm>
            <a:off x="8044588" y="5123196"/>
            <a:ext cx="863600" cy="381968"/>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625584" y="6098662"/>
            <a:ext cx="7567697" cy="646331"/>
          </a:xfrm>
          <a:prstGeom prst="rect">
            <a:avLst/>
          </a:prstGeom>
          <a:noFill/>
          <a:ln>
            <a:solidFill>
              <a:srgbClr val="000000"/>
            </a:solidFill>
          </a:ln>
        </p:spPr>
        <p:txBody>
          <a:bodyPr wrap="none" rtlCol="0">
            <a:spAutoFit/>
          </a:bodyPr>
          <a:lstStyle/>
          <a:p>
            <a:r>
              <a:rPr lang="ja-JP" altLang="en-US" dirty="0" smtClean="0"/>
              <a:t>一週間は</a:t>
            </a:r>
            <a:r>
              <a:rPr lang="en-US" altLang="ja-JP" dirty="0" smtClean="0"/>
              <a:t>168</a:t>
            </a:r>
            <a:r>
              <a:rPr lang="ja-JP" altLang="en-US" dirty="0" smtClean="0"/>
              <a:t>時間しかないのに、</a:t>
            </a:r>
            <a:r>
              <a:rPr lang="en-US" altLang="ja-JP" dirty="0" smtClean="0"/>
              <a:t>168</a:t>
            </a:r>
            <a:r>
              <a:rPr lang="ja-JP" altLang="en-US" dirty="0" smtClean="0"/>
              <a:t>時間や</a:t>
            </a:r>
            <a:r>
              <a:rPr lang="en-US" altLang="ja-JP" dirty="0" smtClean="0"/>
              <a:t>250</a:t>
            </a:r>
            <a:r>
              <a:rPr lang="ja-JP" altLang="en-US" dirty="0" smtClean="0"/>
              <a:t>時間も働けるはずがない。</a:t>
            </a:r>
            <a:endParaRPr lang="en-US" altLang="ja-JP" dirty="0" smtClean="0"/>
          </a:p>
          <a:p>
            <a:r>
              <a:rPr lang="ja-JP" altLang="en-US" dirty="0" smtClean="0"/>
              <a:t>医師を増員せずに</a:t>
            </a:r>
            <a:r>
              <a:rPr kumimoji="1" lang="en-US" altLang="ja-JP" dirty="0" smtClean="0"/>
              <a:t>2010</a:t>
            </a:r>
            <a:r>
              <a:rPr kumimoji="1" lang="ja-JP" altLang="en-US" dirty="0" smtClean="0"/>
              <a:t>年の日本の平均並みの医療は新潟では実現しない。</a:t>
            </a:r>
            <a:endParaRPr kumimoji="1" lang="ja-JP" altLang="en-US" dirty="0"/>
          </a:p>
        </p:txBody>
      </p:sp>
      <p:pic>
        <p:nvPicPr>
          <p:cNvPr id="20" name="図 19"/>
          <p:cNvPicPr>
            <a:picLocks noChangeAspect="1"/>
          </p:cNvPicPr>
          <p:nvPr/>
        </p:nvPicPr>
        <p:blipFill>
          <a:blip r:embed="rId2"/>
          <a:stretch>
            <a:fillRect/>
          </a:stretch>
        </p:blipFill>
        <p:spPr>
          <a:xfrm>
            <a:off x="3528839" y="2988611"/>
            <a:ext cx="927100" cy="2895600"/>
          </a:xfrm>
          <a:prstGeom prst="rect">
            <a:avLst/>
          </a:prstGeom>
        </p:spPr>
      </p:pic>
      <p:pic>
        <p:nvPicPr>
          <p:cNvPr id="25" name="図 24"/>
          <p:cNvPicPr>
            <a:picLocks noChangeAspect="1"/>
          </p:cNvPicPr>
          <p:nvPr/>
        </p:nvPicPr>
        <p:blipFill>
          <a:blip r:embed="rId3"/>
          <a:stretch>
            <a:fillRect/>
          </a:stretch>
        </p:blipFill>
        <p:spPr>
          <a:xfrm>
            <a:off x="117240" y="2990151"/>
            <a:ext cx="3238500" cy="2895600"/>
          </a:xfrm>
          <a:prstGeom prst="rect">
            <a:avLst/>
          </a:prstGeom>
        </p:spPr>
      </p:pic>
      <p:sp>
        <p:nvSpPr>
          <p:cNvPr id="27" name="テキスト ボックス 26"/>
          <p:cNvSpPr txBox="1"/>
          <p:nvPr/>
        </p:nvSpPr>
        <p:spPr>
          <a:xfrm>
            <a:off x="3483302" y="2624564"/>
            <a:ext cx="1082348" cy="307777"/>
          </a:xfrm>
          <a:prstGeom prst="rect">
            <a:avLst/>
          </a:prstGeom>
          <a:noFill/>
        </p:spPr>
        <p:txBody>
          <a:bodyPr wrap="none" rtlCol="0">
            <a:spAutoFit/>
          </a:bodyPr>
          <a:lstStyle/>
          <a:p>
            <a:r>
              <a:rPr kumimoji="1" lang="ja-JP" altLang="en-US" sz="1400" dirty="0" smtClean="0"/>
              <a:t>日本の平均</a:t>
            </a:r>
            <a:endParaRPr kumimoji="1" lang="ja-JP" altLang="en-US" sz="1400" dirty="0"/>
          </a:p>
        </p:txBody>
      </p:sp>
      <p:pic>
        <p:nvPicPr>
          <p:cNvPr id="3" name="図 2"/>
          <p:cNvPicPr>
            <a:picLocks noChangeAspect="1"/>
          </p:cNvPicPr>
          <p:nvPr/>
        </p:nvPicPr>
        <p:blipFill>
          <a:blip r:embed="rId4"/>
          <a:stretch>
            <a:fillRect/>
          </a:stretch>
        </p:blipFill>
        <p:spPr>
          <a:xfrm>
            <a:off x="4664540" y="2987984"/>
            <a:ext cx="876300" cy="2895600"/>
          </a:xfrm>
          <a:prstGeom prst="rect">
            <a:avLst/>
          </a:prstGeom>
        </p:spPr>
      </p:pic>
      <p:pic>
        <p:nvPicPr>
          <p:cNvPr id="4" name="図 3"/>
          <p:cNvPicPr>
            <a:picLocks noChangeAspect="1"/>
          </p:cNvPicPr>
          <p:nvPr/>
        </p:nvPicPr>
        <p:blipFill>
          <a:blip r:embed="rId5"/>
          <a:stretch>
            <a:fillRect/>
          </a:stretch>
        </p:blipFill>
        <p:spPr>
          <a:xfrm>
            <a:off x="5795976" y="2987984"/>
            <a:ext cx="876300" cy="2895600"/>
          </a:xfrm>
          <a:prstGeom prst="rect">
            <a:avLst/>
          </a:prstGeom>
        </p:spPr>
      </p:pic>
      <p:pic>
        <p:nvPicPr>
          <p:cNvPr id="6" name="図 5"/>
          <p:cNvPicPr>
            <a:picLocks noChangeAspect="1"/>
          </p:cNvPicPr>
          <p:nvPr/>
        </p:nvPicPr>
        <p:blipFill>
          <a:blip r:embed="rId6"/>
          <a:stretch>
            <a:fillRect/>
          </a:stretch>
        </p:blipFill>
        <p:spPr>
          <a:xfrm>
            <a:off x="6946717" y="2987984"/>
            <a:ext cx="876300" cy="2895600"/>
          </a:xfrm>
          <a:prstGeom prst="rect">
            <a:avLst/>
          </a:prstGeom>
        </p:spPr>
      </p:pic>
      <p:pic>
        <p:nvPicPr>
          <p:cNvPr id="9" name="図 8"/>
          <p:cNvPicPr>
            <a:picLocks noChangeAspect="1"/>
          </p:cNvPicPr>
          <p:nvPr/>
        </p:nvPicPr>
        <p:blipFill>
          <a:blip r:embed="rId7"/>
          <a:stretch>
            <a:fillRect/>
          </a:stretch>
        </p:blipFill>
        <p:spPr>
          <a:xfrm>
            <a:off x="8044588" y="2987984"/>
            <a:ext cx="876300" cy="2895600"/>
          </a:xfrm>
          <a:prstGeom prst="rect">
            <a:avLst/>
          </a:prstGeom>
        </p:spPr>
      </p:pic>
      <p:sp>
        <p:nvSpPr>
          <p:cNvPr id="28" name="正方形/長方形 27"/>
          <p:cNvSpPr/>
          <p:nvPr/>
        </p:nvSpPr>
        <p:spPr>
          <a:xfrm>
            <a:off x="3560479" y="3500415"/>
            <a:ext cx="863600" cy="381968"/>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3566669" y="4323787"/>
            <a:ext cx="863600" cy="381968"/>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3592339" y="5123196"/>
            <a:ext cx="863600" cy="381968"/>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664540" y="1874313"/>
            <a:ext cx="4256348" cy="369332"/>
          </a:xfrm>
          <a:prstGeom prst="rect">
            <a:avLst/>
          </a:prstGeom>
          <a:noFill/>
        </p:spPr>
        <p:txBody>
          <a:bodyPr wrap="square" rtlCol="0">
            <a:spAutoFit/>
          </a:bodyPr>
          <a:lstStyle/>
          <a:p>
            <a:pPr algn="ctr"/>
            <a:r>
              <a:rPr kumimoji="1" lang="ja-JP" altLang="en-US" dirty="0" smtClean="0"/>
              <a:t>医師がたくさん働く</a:t>
            </a:r>
            <a:r>
              <a:rPr kumimoji="1" lang="en-US" altLang="ja-JP" dirty="0" smtClean="0"/>
              <a:t>2035</a:t>
            </a:r>
            <a:r>
              <a:rPr kumimoji="1" lang="ja-JP" altLang="en-US" dirty="0" smtClean="0"/>
              <a:t>年の新潟県</a:t>
            </a:r>
            <a:endParaRPr kumimoji="1" lang="ja-JP" altLang="en-US" dirty="0"/>
          </a:p>
        </p:txBody>
      </p:sp>
      <p:cxnSp>
        <p:nvCxnSpPr>
          <p:cNvPr id="16" name="直線コネクタ 15"/>
          <p:cNvCxnSpPr/>
          <p:nvPr/>
        </p:nvCxnSpPr>
        <p:spPr>
          <a:xfrm>
            <a:off x="4654023" y="2225319"/>
            <a:ext cx="423086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02285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smtClean="0"/>
              <a:t>2035</a:t>
            </a:r>
            <a:r>
              <a:rPr lang="ja-JP" altLang="en-US" b="1" dirty="0" smtClean="0"/>
              <a:t>年新潟県</a:t>
            </a:r>
            <a:r>
              <a:rPr lang="ja-JP" altLang="en-US" b="1" dirty="0"/>
              <a:t>の医療を</a:t>
            </a:r>
            <a:r>
              <a:rPr lang="en-US" altLang="ja-JP" b="1" dirty="0"/>
              <a:t>2010</a:t>
            </a:r>
            <a:r>
              <a:rPr lang="ja-JP" altLang="en-US" b="1" dirty="0" smtClean="0"/>
              <a:t>年の</a:t>
            </a:r>
            <a:r>
              <a:rPr lang="en-US" altLang="ja-JP" b="1" dirty="0" smtClean="0"/>
              <a:t/>
            </a:r>
            <a:br>
              <a:rPr lang="en-US" altLang="ja-JP" b="1" dirty="0" smtClean="0"/>
            </a:br>
            <a:r>
              <a:rPr lang="ja-JP" altLang="en-US" b="1" dirty="0" smtClean="0"/>
              <a:t>日本平均並にするには（２）</a:t>
            </a:r>
            <a:endParaRPr kumimoji="1" lang="ja-JP" altLang="en-US" dirty="0"/>
          </a:p>
        </p:txBody>
      </p:sp>
      <p:sp>
        <p:nvSpPr>
          <p:cNvPr id="4" name="テキスト ボックス 3"/>
          <p:cNvSpPr txBox="1"/>
          <p:nvPr/>
        </p:nvSpPr>
        <p:spPr>
          <a:xfrm>
            <a:off x="1497544" y="1539934"/>
            <a:ext cx="6143028" cy="369332"/>
          </a:xfrm>
          <a:prstGeom prst="rect">
            <a:avLst/>
          </a:prstGeom>
          <a:noFill/>
        </p:spPr>
        <p:txBody>
          <a:bodyPr wrap="none" rtlCol="0">
            <a:spAutoFit/>
          </a:bodyPr>
          <a:lstStyle/>
          <a:p>
            <a:r>
              <a:rPr kumimoji="1" lang="ja-JP" altLang="en-US" dirty="0" smtClean="0"/>
              <a:t>医師を増員する（医学部定員増）ことにより、労働力をまかなう</a:t>
            </a:r>
            <a:endParaRPr kumimoji="1" lang="ja-JP" altLang="en-US" dirty="0"/>
          </a:p>
        </p:txBody>
      </p:sp>
      <p:sp>
        <p:nvSpPr>
          <p:cNvPr id="9" name="テキスト ボックス 8"/>
          <p:cNvSpPr txBox="1"/>
          <p:nvPr/>
        </p:nvSpPr>
        <p:spPr>
          <a:xfrm>
            <a:off x="5075673" y="2461142"/>
            <a:ext cx="1082348" cy="523220"/>
          </a:xfrm>
          <a:prstGeom prst="rect">
            <a:avLst/>
          </a:prstGeom>
          <a:noFill/>
        </p:spPr>
        <p:txBody>
          <a:bodyPr wrap="none" rtlCol="0">
            <a:spAutoFit/>
          </a:bodyPr>
          <a:lstStyle/>
          <a:p>
            <a:r>
              <a:rPr kumimoji="1" lang="ja-JP" altLang="en-US" sz="1400" dirty="0" smtClean="0"/>
              <a:t>医学部定員</a:t>
            </a:r>
            <a:endParaRPr kumimoji="1" lang="en-US" altLang="ja-JP" sz="1400" dirty="0" smtClean="0"/>
          </a:p>
          <a:p>
            <a:r>
              <a:rPr lang="ja-JP" altLang="en-US" sz="1400" dirty="0" smtClean="0"/>
              <a:t>５０％増</a:t>
            </a:r>
            <a:endParaRPr kumimoji="1" lang="ja-JP" altLang="en-US" sz="1400" dirty="0"/>
          </a:p>
        </p:txBody>
      </p:sp>
      <p:sp>
        <p:nvSpPr>
          <p:cNvPr id="11" name="テキスト ボックス 10"/>
          <p:cNvSpPr txBox="1"/>
          <p:nvPr/>
        </p:nvSpPr>
        <p:spPr>
          <a:xfrm>
            <a:off x="6322393" y="2477955"/>
            <a:ext cx="1196136" cy="523220"/>
          </a:xfrm>
          <a:prstGeom prst="rect">
            <a:avLst/>
          </a:prstGeom>
          <a:noFill/>
        </p:spPr>
        <p:txBody>
          <a:bodyPr wrap="none" rtlCol="0">
            <a:spAutoFit/>
          </a:bodyPr>
          <a:lstStyle/>
          <a:p>
            <a:r>
              <a:rPr kumimoji="1" lang="ja-JP" altLang="en-US" sz="1400" dirty="0" smtClean="0"/>
              <a:t>医学部定員</a:t>
            </a:r>
            <a:endParaRPr kumimoji="1" lang="en-US" altLang="ja-JP" sz="1400" dirty="0" smtClean="0"/>
          </a:p>
          <a:p>
            <a:r>
              <a:rPr lang="en-US" altLang="ja-JP" sz="1400" dirty="0" smtClean="0"/>
              <a:t>100</a:t>
            </a:r>
            <a:r>
              <a:rPr lang="ja-JP" altLang="en-US" sz="1400" dirty="0" smtClean="0"/>
              <a:t>％増</a:t>
            </a:r>
            <a:r>
              <a:rPr lang="en-US" altLang="ja-JP" sz="1400" dirty="0" smtClean="0"/>
              <a:t>(2</a:t>
            </a:r>
            <a:r>
              <a:rPr lang="ja-JP" altLang="en-US" sz="1400" dirty="0" smtClean="0"/>
              <a:t>倍</a:t>
            </a:r>
            <a:r>
              <a:rPr lang="en-US" altLang="ja-JP" sz="1400" dirty="0" smtClean="0"/>
              <a:t>)</a:t>
            </a:r>
            <a:endParaRPr kumimoji="1" lang="ja-JP" altLang="en-US" sz="1400" dirty="0"/>
          </a:p>
        </p:txBody>
      </p:sp>
      <p:sp>
        <p:nvSpPr>
          <p:cNvPr id="12" name="正方形/長方形 11"/>
          <p:cNvSpPr/>
          <p:nvPr/>
        </p:nvSpPr>
        <p:spPr>
          <a:xfrm>
            <a:off x="6459453" y="4313395"/>
            <a:ext cx="863600" cy="72607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088373" y="3491388"/>
            <a:ext cx="863600" cy="72607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860803" y="2472793"/>
            <a:ext cx="1196136" cy="523220"/>
          </a:xfrm>
          <a:prstGeom prst="rect">
            <a:avLst/>
          </a:prstGeom>
          <a:noFill/>
        </p:spPr>
        <p:txBody>
          <a:bodyPr wrap="none" rtlCol="0">
            <a:spAutoFit/>
          </a:bodyPr>
          <a:lstStyle/>
          <a:p>
            <a:r>
              <a:rPr kumimoji="1" lang="ja-JP" altLang="en-US" sz="1400" dirty="0" smtClean="0"/>
              <a:t>医学部定員</a:t>
            </a:r>
            <a:endParaRPr kumimoji="1" lang="en-US" altLang="ja-JP" sz="1400" dirty="0" smtClean="0"/>
          </a:p>
          <a:p>
            <a:r>
              <a:rPr lang="en-US" altLang="ja-JP" sz="1400" dirty="0" smtClean="0"/>
              <a:t>200</a:t>
            </a:r>
            <a:r>
              <a:rPr lang="ja-JP" altLang="en-US" sz="1400" dirty="0" smtClean="0"/>
              <a:t>％増</a:t>
            </a:r>
            <a:r>
              <a:rPr lang="en-US" altLang="ja-JP" sz="1400" dirty="0" smtClean="0"/>
              <a:t>(3</a:t>
            </a:r>
            <a:r>
              <a:rPr lang="ja-JP" altLang="en-US" sz="1400" dirty="0" smtClean="0"/>
              <a:t>倍</a:t>
            </a:r>
            <a:r>
              <a:rPr lang="en-US" altLang="ja-JP" sz="1400" dirty="0" smtClean="0"/>
              <a:t>)</a:t>
            </a:r>
            <a:endParaRPr kumimoji="1" lang="ja-JP" altLang="en-US" sz="1400" dirty="0"/>
          </a:p>
        </p:txBody>
      </p:sp>
      <p:sp>
        <p:nvSpPr>
          <p:cNvPr id="16" name="正方形/長方形 15"/>
          <p:cNvSpPr/>
          <p:nvPr/>
        </p:nvSpPr>
        <p:spPr>
          <a:xfrm>
            <a:off x="7957994" y="5106546"/>
            <a:ext cx="863600" cy="72607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6459453" y="6053051"/>
            <a:ext cx="2362141"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6453069" y="6065033"/>
            <a:ext cx="2589471" cy="646331"/>
          </a:xfrm>
          <a:prstGeom prst="rect">
            <a:avLst/>
          </a:prstGeom>
          <a:noFill/>
        </p:spPr>
        <p:txBody>
          <a:bodyPr wrap="none" rtlCol="0">
            <a:spAutoFit/>
          </a:bodyPr>
          <a:lstStyle/>
          <a:p>
            <a:r>
              <a:rPr kumimoji="1" lang="ja-JP" altLang="en-US" dirty="0" smtClean="0">
                <a:solidFill>
                  <a:srgbClr val="0000FF"/>
                </a:solidFill>
              </a:rPr>
              <a:t>地域医療を担う医学部を</a:t>
            </a:r>
            <a:endParaRPr kumimoji="1" lang="en-US" altLang="ja-JP" dirty="0" smtClean="0">
              <a:solidFill>
                <a:srgbClr val="0000FF"/>
              </a:solidFill>
            </a:endParaRPr>
          </a:p>
          <a:p>
            <a:r>
              <a:rPr kumimoji="1" lang="ja-JP" altLang="en-US" dirty="0" smtClean="0">
                <a:solidFill>
                  <a:srgbClr val="0000FF"/>
                </a:solidFill>
              </a:rPr>
              <a:t>新設する</a:t>
            </a:r>
            <a:r>
              <a:rPr lang="ja-JP" altLang="en-US" dirty="0" smtClean="0">
                <a:solidFill>
                  <a:srgbClr val="0000FF"/>
                </a:solidFill>
              </a:rPr>
              <a:t>レベル</a:t>
            </a:r>
            <a:endParaRPr kumimoji="1" lang="ja-JP" altLang="en-US" dirty="0">
              <a:solidFill>
                <a:srgbClr val="0000FF"/>
              </a:solidFill>
            </a:endParaRPr>
          </a:p>
        </p:txBody>
      </p:sp>
      <p:sp>
        <p:nvSpPr>
          <p:cNvPr id="24" name="テキスト ボックス 23"/>
          <p:cNvSpPr txBox="1"/>
          <p:nvPr/>
        </p:nvSpPr>
        <p:spPr>
          <a:xfrm>
            <a:off x="226951" y="6266406"/>
            <a:ext cx="4011735" cy="523220"/>
          </a:xfrm>
          <a:prstGeom prst="rect">
            <a:avLst/>
          </a:prstGeom>
          <a:noFill/>
        </p:spPr>
        <p:txBody>
          <a:bodyPr wrap="none" rtlCol="0">
            <a:spAutoFit/>
          </a:bodyPr>
          <a:lstStyle/>
          <a:p>
            <a:r>
              <a:rPr kumimoji="1" lang="ja-JP" altLang="en-US" sz="1400" dirty="0" smtClean="0"/>
              <a:t>（注）高齢者に対する医療のありかたに変化が必要</a:t>
            </a:r>
            <a:endParaRPr kumimoji="1" lang="en-US" altLang="ja-JP" sz="1400" dirty="0" smtClean="0"/>
          </a:p>
          <a:p>
            <a:r>
              <a:rPr lang="ja-JP" altLang="en-US" sz="1400" dirty="0" smtClean="0"/>
              <a:t>という見方も出来る。</a:t>
            </a:r>
            <a:endParaRPr kumimoji="1" lang="ja-JP" altLang="en-US" sz="1400" dirty="0"/>
          </a:p>
        </p:txBody>
      </p:sp>
      <p:pic>
        <p:nvPicPr>
          <p:cNvPr id="3" name="図 2"/>
          <p:cNvPicPr>
            <a:picLocks noChangeAspect="1"/>
          </p:cNvPicPr>
          <p:nvPr/>
        </p:nvPicPr>
        <p:blipFill>
          <a:blip r:embed="rId2"/>
          <a:stretch>
            <a:fillRect/>
          </a:stretch>
        </p:blipFill>
        <p:spPr>
          <a:xfrm>
            <a:off x="3708462" y="2999635"/>
            <a:ext cx="927100" cy="2895600"/>
          </a:xfrm>
          <a:prstGeom prst="rect">
            <a:avLst/>
          </a:prstGeom>
        </p:spPr>
      </p:pic>
      <p:pic>
        <p:nvPicPr>
          <p:cNvPr id="5" name="図 4"/>
          <p:cNvPicPr>
            <a:picLocks noChangeAspect="1"/>
          </p:cNvPicPr>
          <p:nvPr/>
        </p:nvPicPr>
        <p:blipFill>
          <a:blip r:embed="rId3"/>
          <a:stretch>
            <a:fillRect/>
          </a:stretch>
        </p:blipFill>
        <p:spPr>
          <a:xfrm>
            <a:off x="296863" y="3001175"/>
            <a:ext cx="3238500" cy="2895600"/>
          </a:xfrm>
          <a:prstGeom prst="rect">
            <a:avLst/>
          </a:prstGeom>
        </p:spPr>
      </p:pic>
      <p:sp>
        <p:nvSpPr>
          <p:cNvPr id="25" name="テキスト ボックス 24"/>
          <p:cNvSpPr txBox="1"/>
          <p:nvPr/>
        </p:nvSpPr>
        <p:spPr>
          <a:xfrm>
            <a:off x="3662925" y="2635588"/>
            <a:ext cx="1082348" cy="307777"/>
          </a:xfrm>
          <a:prstGeom prst="rect">
            <a:avLst/>
          </a:prstGeom>
          <a:noFill/>
        </p:spPr>
        <p:txBody>
          <a:bodyPr wrap="none" rtlCol="0">
            <a:spAutoFit/>
          </a:bodyPr>
          <a:lstStyle/>
          <a:p>
            <a:r>
              <a:rPr kumimoji="1" lang="ja-JP" altLang="en-US" sz="1400" dirty="0" smtClean="0"/>
              <a:t>日本の平均</a:t>
            </a:r>
            <a:endParaRPr kumimoji="1" lang="ja-JP" altLang="en-US" sz="1400" dirty="0"/>
          </a:p>
        </p:txBody>
      </p:sp>
      <p:sp>
        <p:nvSpPr>
          <p:cNvPr id="26" name="正方形/長方形 25"/>
          <p:cNvSpPr/>
          <p:nvPr/>
        </p:nvSpPr>
        <p:spPr>
          <a:xfrm>
            <a:off x="3776651" y="3500415"/>
            <a:ext cx="863600" cy="717124"/>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776651" y="4323787"/>
            <a:ext cx="863600" cy="717124"/>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3776651" y="5123196"/>
            <a:ext cx="863600" cy="717124"/>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a:stretch>
            <a:fillRect/>
          </a:stretch>
        </p:blipFill>
        <p:spPr>
          <a:xfrm>
            <a:off x="5075673" y="2984362"/>
            <a:ext cx="876300" cy="2895600"/>
          </a:xfrm>
          <a:prstGeom prst="rect">
            <a:avLst/>
          </a:prstGeom>
        </p:spPr>
      </p:pic>
      <p:pic>
        <p:nvPicPr>
          <p:cNvPr id="8" name="図 7"/>
          <p:cNvPicPr>
            <a:picLocks noChangeAspect="1"/>
          </p:cNvPicPr>
          <p:nvPr/>
        </p:nvPicPr>
        <p:blipFill>
          <a:blip r:embed="rId5"/>
          <a:stretch>
            <a:fillRect/>
          </a:stretch>
        </p:blipFill>
        <p:spPr>
          <a:xfrm>
            <a:off x="6446753" y="2984362"/>
            <a:ext cx="876300" cy="2895600"/>
          </a:xfrm>
          <a:prstGeom prst="rect">
            <a:avLst/>
          </a:prstGeom>
        </p:spPr>
      </p:pic>
      <p:pic>
        <p:nvPicPr>
          <p:cNvPr id="10" name="図 9"/>
          <p:cNvPicPr>
            <a:picLocks noChangeAspect="1"/>
          </p:cNvPicPr>
          <p:nvPr/>
        </p:nvPicPr>
        <p:blipFill>
          <a:blip r:embed="rId6"/>
          <a:stretch>
            <a:fillRect/>
          </a:stretch>
        </p:blipFill>
        <p:spPr>
          <a:xfrm>
            <a:off x="7914439" y="2984362"/>
            <a:ext cx="876300" cy="2895600"/>
          </a:xfrm>
          <a:prstGeom prst="rect">
            <a:avLst/>
          </a:prstGeom>
        </p:spPr>
      </p:pic>
      <p:sp>
        <p:nvSpPr>
          <p:cNvPr id="29" name="テキスト ボックス 28"/>
          <p:cNvSpPr txBox="1"/>
          <p:nvPr/>
        </p:nvSpPr>
        <p:spPr>
          <a:xfrm>
            <a:off x="4792712" y="2060729"/>
            <a:ext cx="4256348" cy="369332"/>
          </a:xfrm>
          <a:prstGeom prst="rect">
            <a:avLst/>
          </a:prstGeom>
          <a:noFill/>
        </p:spPr>
        <p:txBody>
          <a:bodyPr wrap="square" rtlCol="0">
            <a:spAutoFit/>
          </a:bodyPr>
          <a:lstStyle/>
          <a:p>
            <a:pPr algn="ctr"/>
            <a:r>
              <a:rPr kumimoji="1" lang="ja-JP" altLang="en-US" dirty="0" smtClean="0"/>
              <a:t>医学部定員を増やした</a:t>
            </a:r>
            <a:r>
              <a:rPr kumimoji="1" lang="en-US" altLang="ja-JP" dirty="0" smtClean="0"/>
              <a:t>2035</a:t>
            </a:r>
            <a:r>
              <a:rPr kumimoji="1" lang="ja-JP" altLang="en-US" dirty="0" smtClean="0"/>
              <a:t>年</a:t>
            </a:r>
            <a:endParaRPr kumimoji="1" lang="ja-JP" altLang="en-US" dirty="0"/>
          </a:p>
        </p:txBody>
      </p:sp>
      <p:cxnSp>
        <p:nvCxnSpPr>
          <p:cNvPr id="30" name="直線コネクタ 29"/>
          <p:cNvCxnSpPr/>
          <p:nvPr/>
        </p:nvCxnSpPr>
        <p:spPr>
          <a:xfrm>
            <a:off x="5075673" y="2411735"/>
            <a:ext cx="378590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81631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4908"/>
            <a:ext cx="8229600" cy="504170"/>
          </a:xfrm>
        </p:spPr>
        <p:txBody>
          <a:bodyPr>
            <a:normAutofit fontScale="90000"/>
          </a:bodyPr>
          <a:lstStyle/>
          <a:p>
            <a:r>
              <a:rPr kumimoji="1" lang="ja-JP" altLang="en-US" b="1" dirty="0" smtClean="0"/>
              <a:t>まとめ</a:t>
            </a:r>
            <a:endParaRPr kumimoji="1" lang="ja-JP" altLang="en-US" b="1" dirty="0"/>
          </a:p>
        </p:txBody>
      </p:sp>
      <p:sp>
        <p:nvSpPr>
          <p:cNvPr id="3" name="コンテンツ プレースホルダー 2"/>
          <p:cNvSpPr>
            <a:spLocks noGrp="1"/>
          </p:cNvSpPr>
          <p:nvPr>
            <p:ph idx="1"/>
          </p:nvPr>
        </p:nvSpPr>
        <p:spPr>
          <a:xfrm>
            <a:off x="457200" y="701574"/>
            <a:ext cx="8229600" cy="6072552"/>
          </a:xfrm>
        </p:spPr>
        <p:txBody>
          <a:bodyPr>
            <a:normAutofit fontScale="55000" lnSpcReduction="20000"/>
          </a:bodyPr>
          <a:lstStyle/>
          <a:p>
            <a:r>
              <a:rPr lang="ja-JP" altLang="en-US" dirty="0" smtClean="0"/>
              <a:t>新潟</a:t>
            </a:r>
            <a:r>
              <a:rPr kumimoji="1" lang="ja-JP" altLang="en-US" dirty="0" smtClean="0"/>
              <a:t>県の人口は今後</a:t>
            </a:r>
            <a:r>
              <a:rPr kumimoji="1" lang="en-US" altLang="ja-JP" dirty="0" smtClean="0"/>
              <a:t>25</a:t>
            </a:r>
            <a:r>
              <a:rPr kumimoji="1" lang="ja-JP" altLang="en-US" dirty="0" smtClean="0"/>
              <a:t>年間で</a:t>
            </a:r>
            <a:r>
              <a:rPr kumimoji="1" lang="en-US" altLang="ja-JP" dirty="0" smtClean="0"/>
              <a:t> 20% </a:t>
            </a:r>
            <a:r>
              <a:rPr kumimoji="1" lang="ja-JP" altLang="en-US" dirty="0" smtClean="0"/>
              <a:t>減少する。一方、医師数は</a:t>
            </a:r>
            <a:r>
              <a:rPr kumimoji="1" lang="en-US" altLang="ja-JP" dirty="0" smtClean="0"/>
              <a:t> 18% </a:t>
            </a:r>
            <a:r>
              <a:rPr kumimoji="1" lang="ja-JP" altLang="en-US" dirty="0" smtClean="0"/>
              <a:t>増加する。このことにより、人口千人当たりの医師数は</a:t>
            </a:r>
            <a:r>
              <a:rPr lang="en-US" altLang="ja-JP" dirty="0"/>
              <a:t> </a:t>
            </a:r>
            <a:r>
              <a:rPr lang="en-US" altLang="ja-JP" dirty="0" smtClean="0"/>
              <a:t>1.63 </a:t>
            </a:r>
            <a:r>
              <a:rPr lang="ja-JP" altLang="en-US" dirty="0" smtClean="0"/>
              <a:t>から</a:t>
            </a:r>
            <a:r>
              <a:rPr lang="en-US" altLang="ja-JP" dirty="0" smtClean="0"/>
              <a:t> 2.45 </a:t>
            </a:r>
            <a:r>
              <a:rPr lang="ja-JP" altLang="en-US" dirty="0" smtClean="0"/>
              <a:t>に改善する。これは「医師数は足りている」という根拠の一つとしてあげられている。</a:t>
            </a:r>
            <a:endParaRPr lang="en-US" altLang="ja-JP" dirty="0" smtClean="0"/>
          </a:p>
          <a:p>
            <a:endParaRPr lang="en-US" altLang="ja-JP" sz="800" dirty="0" smtClean="0"/>
          </a:p>
          <a:p>
            <a:r>
              <a:rPr kumimoji="1" lang="ja-JP" altLang="en-US" dirty="0" smtClean="0"/>
              <a:t>しかしながら、人口の年齢分布は大きく変化し（スライド</a:t>
            </a:r>
            <a:r>
              <a:rPr kumimoji="1" lang="en-US" altLang="ja-JP" dirty="0" smtClean="0"/>
              <a:t>9</a:t>
            </a:r>
            <a:r>
              <a:rPr kumimoji="1" lang="ja-JP" altLang="en-US" dirty="0" smtClean="0"/>
              <a:t>）、後期高齢者の割合は増大</a:t>
            </a:r>
            <a:r>
              <a:rPr lang="ja-JP" altLang="en-US" dirty="0"/>
              <a:t>する</a:t>
            </a:r>
            <a:r>
              <a:rPr lang="ja-JP" altLang="en-US" dirty="0" smtClean="0"/>
              <a:t>（スライド</a:t>
            </a:r>
            <a:r>
              <a:rPr lang="en-US" altLang="ja-JP" dirty="0" smtClean="0"/>
              <a:t>12</a:t>
            </a:r>
            <a:r>
              <a:rPr lang="ja-JP" altLang="en-US" dirty="0" smtClean="0"/>
              <a:t>）</a:t>
            </a:r>
            <a:r>
              <a:rPr lang="ja-JP" altLang="en-US" dirty="0"/>
              <a:t>。</a:t>
            </a:r>
            <a:endParaRPr kumimoji="1" lang="en-US" altLang="ja-JP" dirty="0" smtClean="0"/>
          </a:p>
          <a:p>
            <a:r>
              <a:rPr lang="ja-JP" altLang="en-US" dirty="0" smtClean="0"/>
              <a:t>また、人口減少にも関わらず、死亡数は増大し（スライド</a:t>
            </a:r>
            <a:r>
              <a:rPr lang="en-US" altLang="ja-JP" dirty="0" smtClean="0"/>
              <a:t>13</a:t>
            </a:r>
            <a:r>
              <a:rPr lang="ja-JP" altLang="en-US" dirty="0" smtClean="0"/>
              <a:t>）、特に、後期高齢者死亡数の増大は</a:t>
            </a:r>
            <a:r>
              <a:rPr lang="en-US" altLang="ja-JP" dirty="0" smtClean="0"/>
              <a:t>2010</a:t>
            </a:r>
            <a:r>
              <a:rPr lang="ja-JP" altLang="en-US" dirty="0" smtClean="0"/>
              <a:t>年の</a:t>
            </a:r>
            <a:r>
              <a:rPr lang="en-US" altLang="ja-JP" dirty="0" smtClean="0"/>
              <a:t>1.5</a:t>
            </a:r>
            <a:r>
              <a:rPr lang="ja-JP" altLang="en-US" dirty="0" smtClean="0"/>
              <a:t>倍にものぼる（スライド</a:t>
            </a:r>
            <a:r>
              <a:rPr lang="en-US" altLang="ja-JP" dirty="0" smtClean="0"/>
              <a:t>14</a:t>
            </a:r>
            <a:r>
              <a:rPr lang="ja-JP" altLang="en-US" dirty="0" smtClean="0"/>
              <a:t>）。</a:t>
            </a:r>
            <a:endParaRPr lang="en-US" altLang="ja-JP" dirty="0" smtClean="0"/>
          </a:p>
          <a:p>
            <a:endParaRPr lang="en-US" altLang="ja-JP" sz="1300" dirty="0"/>
          </a:p>
          <a:p>
            <a:r>
              <a:rPr lang="ja-JP" altLang="en-US" dirty="0" smtClean="0"/>
              <a:t>そこで、我々は、</a:t>
            </a:r>
            <a:r>
              <a:rPr lang="en-US" altLang="ja-JP" dirty="0" smtClean="0"/>
              <a:t>25</a:t>
            </a:r>
            <a:r>
              <a:rPr lang="ja-JP" altLang="en-US" dirty="0" smtClean="0"/>
              <a:t>年後の医師数、およびその年齢分布ををシミュレーションし、対高齢者、対死亡数、対後期高齢者死亡数の各指標において新潟県の医療が</a:t>
            </a:r>
            <a:r>
              <a:rPr lang="en-US" altLang="ja-JP" dirty="0" smtClean="0"/>
              <a:t>25</a:t>
            </a:r>
            <a:r>
              <a:rPr lang="ja-JP" altLang="en-US" dirty="0" smtClean="0"/>
              <a:t>年後どのように変化するかを予測した。</a:t>
            </a:r>
            <a:endParaRPr lang="en-US" altLang="ja-JP" dirty="0" smtClean="0"/>
          </a:p>
          <a:p>
            <a:r>
              <a:rPr kumimoji="1" lang="ja-JP" altLang="en-US" dirty="0" smtClean="0"/>
              <a:t>その結果、それらの指標は最大</a:t>
            </a:r>
            <a:r>
              <a:rPr kumimoji="1" lang="en-US" altLang="ja-JP" dirty="0" smtClean="0"/>
              <a:t>1.2</a:t>
            </a:r>
            <a:r>
              <a:rPr kumimoji="1" lang="ja-JP" altLang="en-US" dirty="0" smtClean="0"/>
              <a:t>倍近く悪化することが分かった。</a:t>
            </a:r>
            <a:endParaRPr kumimoji="1" lang="en-US" altLang="ja-JP" dirty="0" smtClean="0"/>
          </a:p>
          <a:p>
            <a:r>
              <a:rPr lang="ja-JP" altLang="en-US" dirty="0" smtClean="0"/>
              <a:t>しかしながら、新潟県の場合、悪化率よりも</a:t>
            </a:r>
            <a:r>
              <a:rPr lang="en-US" altLang="ja-JP" dirty="0" smtClean="0"/>
              <a:t>2010</a:t>
            </a:r>
            <a:r>
              <a:rPr lang="ja-JP" altLang="en-US" dirty="0" smtClean="0"/>
              <a:t>年における指標の悪さが問題となる。実際、全ての指標において、日本の平均を大きく下回ることが分かった（スライド</a:t>
            </a:r>
            <a:r>
              <a:rPr lang="en-US" altLang="ja-JP" dirty="0" smtClean="0"/>
              <a:t>21</a:t>
            </a:r>
            <a:r>
              <a:rPr lang="ja-JP" altLang="en-US" dirty="0" smtClean="0"/>
              <a:t>）。</a:t>
            </a:r>
            <a:endParaRPr kumimoji="1" lang="en-US" altLang="ja-JP" dirty="0" smtClean="0"/>
          </a:p>
          <a:p>
            <a:endParaRPr lang="en-US" altLang="ja-JP" sz="1300" dirty="0"/>
          </a:p>
          <a:p>
            <a:r>
              <a:rPr kumimoji="1" lang="ja-JP" altLang="en-US" dirty="0" smtClean="0"/>
              <a:t>新潟県の</a:t>
            </a:r>
            <a:r>
              <a:rPr kumimoji="1" lang="en-US" altLang="ja-JP" dirty="0" smtClean="0"/>
              <a:t>2035</a:t>
            </a:r>
            <a:r>
              <a:rPr kumimoji="1" lang="ja-JP" altLang="en-US" dirty="0" smtClean="0"/>
              <a:t>年の医療を上記</a:t>
            </a:r>
            <a:r>
              <a:rPr kumimoji="1" lang="en-US" altLang="ja-JP" dirty="0" smtClean="0"/>
              <a:t>3</a:t>
            </a:r>
            <a:r>
              <a:rPr kumimoji="1" lang="ja-JP" altLang="en-US" dirty="0" smtClean="0"/>
              <a:t>つの指標に従い</a:t>
            </a:r>
            <a:r>
              <a:rPr kumimoji="1" lang="en-US" altLang="ja-JP" dirty="0" smtClean="0"/>
              <a:t>2010</a:t>
            </a:r>
            <a:r>
              <a:rPr kumimoji="1" lang="ja-JP" altLang="en-US" dirty="0" smtClean="0"/>
              <a:t>年の日本平均並にするための手段として、</a:t>
            </a:r>
            <a:r>
              <a:rPr kumimoji="1" lang="en-US" altLang="ja-JP" dirty="0" smtClean="0"/>
              <a:t>2</a:t>
            </a:r>
            <a:r>
              <a:rPr kumimoji="1" lang="ja-JP" altLang="en-US" dirty="0" smtClean="0"/>
              <a:t>つのシミュレーションを行った。</a:t>
            </a:r>
            <a:endParaRPr kumimoji="1" lang="en-US" altLang="ja-JP" dirty="0" smtClean="0"/>
          </a:p>
          <a:p>
            <a:pPr lvl="1"/>
            <a:r>
              <a:rPr lang="ja-JP" altLang="en-US" u="sng" dirty="0" smtClean="0"/>
              <a:t>労働時間の増大</a:t>
            </a:r>
            <a:r>
              <a:rPr lang="ja-JP" altLang="en-US" dirty="0" smtClean="0"/>
              <a:t>：医師は増員することなく労働時間を増やすことにより労働力を増す。結果としては、若手の医師が一週間休み無く働いても後期高齢者死亡数指標において</a:t>
            </a:r>
            <a:r>
              <a:rPr lang="en-US" altLang="ja-JP" dirty="0" smtClean="0"/>
              <a:t>2010</a:t>
            </a:r>
            <a:r>
              <a:rPr lang="ja-JP" altLang="en-US" dirty="0" smtClean="0"/>
              <a:t>年の日本の平均には届かないことが分かった。現在、医師の労働時間はスライド</a:t>
            </a:r>
            <a:r>
              <a:rPr lang="en-US" altLang="ja-JP" dirty="0" smtClean="0"/>
              <a:t>19</a:t>
            </a:r>
            <a:r>
              <a:rPr lang="ja-JP" altLang="en-US" dirty="0" smtClean="0"/>
              <a:t>にも示されているようにすでに超過勤務となっている。この是正が求められる中、医師の労働時間増大はあり得ないという結論に至った。</a:t>
            </a:r>
            <a:endParaRPr lang="en-US" altLang="ja-JP" dirty="0" smtClean="0"/>
          </a:p>
          <a:p>
            <a:pPr lvl="1"/>
            <a:r>
              <a:rPr kumimoji="1" lang="ja-JP" altLang="en-US" u="sng" dirty="0" smtClean="0"/>
              <a:t>医師数の増員</a:t>
            </a:r>
            <a:r>
              <a:rPr kumimoji="1" lang="ja-JP" altLang="en-US" dirty="0" smtClean="0"/>
              <a:t>：医学部定員増を想定し、どの程度増員すれば</a:t>
            </a:r>
            <a:r>
              <a:rPr kumimoji="1" lang="en-US" altLang="ja-JP" dirty="0" smtClean="0"/>
              <a:t>2010</a:t>
            </a:r>
            <a:r>
              <a:rPr kumimoji="1" lang="ja-JP" altLang="en-US" dirty="0" smtClean="0"/>
              <a:t>年の日本平均並になるかをシミュレーションし</a:t>
            </a:r>
            <a:r>
              <a:rPr lang="ja-JP" altLang="en-US" dirty="0" smtClean="0"/>
              <a:t>た。その結果、対死亡数指標においては</a:t>
            </a:r>
            <a:r>
              <a:rPr lang="en-US" altLang="ja-JP" dirty="0" smtClean="0"/>
              <a:t>100%</a:t>
            </a:r>
            <a:r>
              <a:rPr lang="ja-JP" altLang="en-US" dirty="0" smtClean="0"/>
              <a:t>の増員（すなわち定員を</a:t>
            </a:r>
            <a:r>
              <a:rPr lang="en-US" altLang="ja-JP" dirty="0" smtClean="0"/>
              <a:t>2</a:t>
            </a:r>
            <a:r>
              <a:rPr lang="ja-JP" altLang="en-US" dirty="0" smtClean="0"/>
              <a:t>倍にする）が必要、対後期高齢者死亡数指標においては</a:t>
            </a:r>
            <a:r>
              <a:rPr lang="en-US" altLang="ja-JP" dirty="0" smtClean="0"/>
              <a:t>200%</a:t>
            </a:r>
            <a:r>
              <a:rPr lang="ja-JP" altLang="en-US" dirty="0" smtClean="0"/>
              <a:t>の増員（定員</a:t>
            </a:r>
            <a:r>
              <a:rPr lang="en-US" altLang="ja-JP" dirty="0" smtClean="0"/>
              <a:t>3</a:t>
            </a:r>
            <a:r>
              <a:rPr lang="ja-JP" altLang="en-US" dirty="0" smtClean="0"/>
              <a:t>倍）が必要という結論を得た。これは、医学部を新設することで初めて達成できる増員である。</a:t>
            </a:r>
            <a:endParaRPr kumimoji="1" lang="en-US" altLang="ja-JP" dirty="0" smtClean="0"/>
          </a:p>
          <a:p>
            <a:pPr lvl="1"/>
            <a:endParaRPr kumimoji="1" lang="ja-JP" altLang="en-US" dirty="0"/>
          </a:p>
        </p:txBody>
      </p:sp>
    </p:spTree>
    <p:extLst>
      <p:ext uri="{BB962C8B-B14F-4D97-AF65-F5344CB8AC3E}">
        <p14:creationId xmlns:p14="http://schemas.microsoft.com/office/powerpoint/2010/main" xmlns="" val="1914304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solidFill>
                  <a:prstClr val="black"/>
                </a:solidFill>
              </a:rPr>
              <a:t>参考資料</a:t>
            </a:r>
            <a:r>
              <a:rPr lang="en-US" altLang="ja-JP" dirty="0">
                <a:solidFill>
                  <a:prstClr val="black"/>
                </a:solidFill>
              </a:rPr>
              <a:t/>
            </a:r>
            <a:br>
              <a:rPr lang="en-US" altLang="ja-JP" dirty="0">
                <a:solidFill>
                  <a:prstClr val="black"/>
                </a:solidFill>
              </a:rPr>
            </a:br>
            <a:r>
              <a:rPr lang="ja-JP" altLang="en-US" sz="3600" dirty="0" smtClean="0">
                <a:solidFill>
                  <a:prstClr val="black"/>
                </a:solidFill>
              </a:rPr>
              <a:t>勤務医の割合（新潟県）</a:t>
            </a:r>
            <a:endParaRPr kumimoji="1" lang="ja-JP" altLang="en-US" sz="3600" dirty="0"/>
          </a:p>
        </p:txBody>
      </p:sp>
      <p:sp>
        <p:nvSpPr>
          <p:cNvPr id="7" name="テキスト ボックス 6"/>
          <p:cNvSpPr txBox="1"/>
          <p:nvPr/>
        </p:nvSpPr>
        <p:spPr>
          <a:xfrm>
            <a:off x="297070" y="5605822"/>
            <a:ext cx="8610049" cy="923330"/>
          </a:xfrm>
          <a:prstGeom prst="rect">
            <a:avLst/>
          </a:prstGeom>
          <a:noFill/>
        </p:spPr>
        <p:txBody>
          <a:bodyPr wrap="none" rtlCol="0">
            <a:spAutoFit/>
          </a:bodyPr>
          <a:lstStyle/>
          <a:p>
            <a:r>
              <a:rPr kumimoji="1" lang="ja-JP" altLang="en-US" dirty="0" smtClean="0"/>
              <a:t>加齢に伴い勤務医の割合は減少していく。スライド１９では、加齢と共に医師の働き方が</a:t>
            </a:r>
            <a:endParaRPr kumimoji="1" lang="en-US" altLang="ja-JP" dirty="0" smtClean="0"/>
          </a:p>
          <a:p>
            <a:r>
              <a:rPr lang="ja-JP" altLang="en-US" dirty="0" smtClean="0"/>
              <a:t>変わるデータを示したが、それは病院勤務医のデータであったことに注意しなければ</a:t>
            </a:r>
            <a:endParaRPr lang="en-US" altLang="ja-JP" dirty="0" smtClean="0"/>
          </a:p>
          <a:p>
            <a:r>
              <a:rPr lang="ja-JP" altLang="en-US" dirty="0" smtClean="0"/>
              <a:t>ならない。年配の医師が増えてもそれがイコール勤務医の増加とはならない。</a:t>
            </a:r>
            <a:endParaRPr lang="en-US" altLang="ja-JP" dirty="0" smtClean="0"/>
          </a:p>
        </p:txBody>
      </p:sp>
      <p:pic>
        <p:nvPicPr>
          <p:cNvPr id="4" name="図 3"/>
          <p:cNvPicPr>
            <a:picLocks noChangeAspect="1"/>
          </p:cNvPicPr>
          <p:nvPr/>
        </p:nvPicPr>
        <p:blipFill>
          <a:blip r:embed="rId2"/>
          <a:stretch>
            <a:fillRect/>
          </a:stretch>
        </p:blipFill>
        <p:spPr>
          <a:xfrm>
            <a:off x="121711" y="2003951"/>
            <a:ext cx="4208199" cy="3594318"/>
          </a:xfrm>
          <a:prstGeom prst="rect">
            <a:avLst/>
          </a:prstGeom>
        </p:spPr>
      </p:pic>
      <p:pic>
        <p:nvPicPr>
          <p:cNvPr id="8" name="図 7"/>
          <p:cNvPicPr>
            <a:picLocks noChangeAspect="1"/>
          </p:cNvPicPr>
          <p:nvPr/>
        </p:nvPicPr>
        <p:blipFill>
          <a:blip r:embed="rId3"/>
          <a:stretch>
            <a:fillRect/>
          </a:stretch>
        </p:blipFill>
        <p:spPr>
          <a:xfrm>
            <a:off x="4789020" y="1564183"/>
            <a:ext cx="4118099" cy="3731163"/>
          </a:xfrm>
          <a:prstGeom prst="rect">
            <a:avLst/>
          </a:prstGeom>
        </p:spPr>
      </p:pic>
    </p:spTree>
    <p:extLst>
      <p:ext uri="{BB962C8B-B14F-4D97-AF65-F5344CB8AC3E}">
        <p14:creationId xmlns:p14="http://schemas.microsoft.com/office/powerpoint/2010/main" xmlns="" val="1227143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参考資料</a:t>
            </a:r>
            <a:r>
              <a:rPr kumimoji="1" lang="en-US" altLang="ja-JP" dirty="0" smtClean="0"/>
              <a:t/>
            </a:r>
            <a:br>
              <a:rPr kumimoji="1" lang="en-US" altLang="ja-JP" dirty="0" smtClean="0"/>
            </a:br>
            <a:r>
              <a:rPr kumimoji="1" lang="ja-JP" altLang="en-US" sz="3600" dirty="0" smtClean="0"/>
              <a:t>「</a:t>
            </a:r>
            <a:r>
              <a:rPr lang="ja-JP" altLang="en-US" sz="3600" dirty="0" smtClean="0"/>
              <a:t>新潟市」と「新潟県の新潟市以外地区」の比較</a:t>
            </a:r>
            <a:endParaRPr kumimoji="1" lang="ja-JP" altLang="en-US" sz="3600" dirty="0"/>
          </a:p>
        </p:txBody>
      </p:sp>
      <p:sp>
        <p:nvSpPr>
          <p:cNvPr id="5" name="テキスト ボックス 4"/>
          <p:cNvSpPr txBox="1"/>
          <p:nvPr/>
        </p:nvSpPr>
        <p:spPr>
          <a:xfrm>
            <a:off x="749300" y="5784369"/>
            <a:ext cx="7924878" cy="923330"/>
          </a:xfrm>
          <a:prstGeom prst="rect">
            <a:avLst/>
          </a:prstGeom>
          <a:noFill/>
        </p:spPr>
        <p:txBody>
          <a:bodyPr wrap="none" rtlCol="0">
            <a:spAutoFit/>
          </a:bodyPr>
          <a:lstStyle/>
          <a:p>
            <a:r>
              <a:rPr lang="ja-JP" altLang="en-US" dirty="0" smtClean="0"/>
              <a:t>新潟市</a:t>
            </a:r>
            <a:r>
              <a:rPr kumimoji="1" lang="ja-JP" altLang="en-US" dirty="0" smtClean="0"/>
              <a:t>は</a:t>
            </a:r>
            <a:r>
              <a:rPr kumimoji="1" lang="en-US" altLang="ja-JP" dirty="0" smtClean="0"/>
              <a:t>1.5</a:t>
            </a:r>
            <a:r>
              <a:rPr kumimoji="1" lang="ja-JP" altLang="en-US" dirty="0" smtClean="0"/>
              <a:t>倍近く悪化する。新潟市以外の地区は２０％程度の悪化度である。</a:t>
            </a:r>
            <a:endParaRPr kumimoji="1" lang="en-US" altLang="ja-JP" dirty="0" smtClean="0"/>
          </a:p>
          <a:p>
            <a:r>
              <a:rPr kumimoji="1" lang="ja-JP" altLang="en-US" dirty="0" smtClean="0"/>
              <a:t>しかしながら、指標の数値自体を見ると仙台以外の地区は</a:t>
            </a:r>
            <a:r>
              <a:rPr lang="ja-JP" altLang="en-US" dirty="0" smtClean="0"/>
              <a:t>仙台と比較すると</a:t>
            </a:r>
            <a:endParaRPr lang="en-US" altLang="ja-JP" dirty="0" smtClean="0"/>
          </a:p>
          <a:p>
            <a:r>
              <a:rPr lang="ja-JP" altLang="en-US" dirty="0" smtClean="0"/>
              <a:t>２倍以上悪いことが分かる。</a:t>
            </a:r>
            <a:endParaRPr kumimoji="1" lang="en-US" altLang="ja-JP" dirty="0" smtClean="0"/>
          </a:p>
        </p:txBody>
      </p:sp>
      <p:pic>
        <p:nvPicPr>
          <p:cNvPr id="3" name="図 2"/>
          <p:cNvPicPr>
            <a:picLocks noChangeAspect="1"/>
          </p:cNvPicPr>
          <p:nvPr/>
        </p:nvPicPr>
        <p:blipFill>
          <a:blip r:embed="rId2"/>
          <a:stretch>
            <a:fillRect/>
          </a:stretch>
        </p:blipFill>
        <p:spPr>
          <a:xfrm>
            <a:off x="749300" y="1638300"/>
            <a:ext cx="7645400" cy="3568700"/>
          </a:xfrm>
          <a:prstGeom prst="rect">
            <a:avLst/>
          </a:prstGeom>
        </p:spPr>
      </p:pic>
    </p:spTree>
    <p:extLst>
      <p:ext uri="{BB962C8B-B14F-4D97-AF65-F5344CB8AC3E}">
        <p14:creationId xmlns:p14="http://schemas.microsoft.com/office/powerpoint/2010/main" xmlns="" val="2197916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参考資料</a:t>
            </a:r>
            <a:r>
              <a:rPr kumimoji="1" lang="en-US" altLang="ja-JP" dirty="0" smtClean="0"/>
              <a:t/>
            </a:r>
            <a:br>
              <a:rPr kumimoji="1" lang="en-US" altLang="ja-JP" dirty="0" smtClean="0"/>
            </a:br>
            <a:r>
              <a:rPr kumimoji="1" lang="ja-JP" altLang="en-US" dirty="0" smtClean="0"/>
              <a:t>医師年齢分布（</a:t>
            </a:r>
            <a:r>
              <a:rPr kumimoji="1" lang="en-US" altLang="ja-JP" dirty="0" smtClean="0"/>
              <a:t>2010</a:t>
            </a:r>
            <a:r>
              <a:rPr kumimoji="1" lang="ja-JP" altLang="en-US" dirty="0" smtClean="0"/>
              <a:t>年）の比較</a:t>
            </a:r>
            <a:r>
              <a:rPr kumimoji="1" lang="en-US" altLang="ja-JP" dirty="0" smtClean="0"/>
              <a:t/>
            </a:r>
            <a:br>
              <a:rPr kumimoji="1" lang="en-US" altLang="ja-JP" dirty="0" smtClean="0"/>
            </a:br>
            <a:r>
              <a:rPr kumimoji="1" lang="ja-JP" altLang="en-US" sz="3600" dirty="0" smtClean="0"/>
              <a:t>「</a:t>
            </a:r>
            <a:r>
              <a:rPr lang="ja-JP" altLang="en-US" sz="3600" dirty="0" smtClean="0"/>
              <a:t>新潟市」と「新潟県の新潟市以外地区」</a:t>
            </a:r>
            <a:endParaRPr kumimoji="1" lang="ja-JP" altLang="en-US" dirty="0"/>
          </a:p>
        </p:txBody>
      </p:sp>
      <p:pic>
        <p:nvPicPr>
          <p:cNvPr id="4" name="図 3"/>
          <p:cNvPicPr>
            <a:picLocks noChangeAspect="1"/>
          </p:cNvPicPr>
          <p:nvPr/>
        </p:nvPicPr>
        <p:blipFill>
          <a:blip r:embed="rId2"/>
          <a:stretch>
            <a:fillRect/>
          </a:stretch>
        </p:blipFill>
        <p:spPr>
          <a:xfrm>
            <a:off x="2965844" y="1743862"/>
            <a:ext cx="6064548" cy="3945104"/>
          </a:xfrm>
          <a:prstGeom prst="rect">
            <a:avLst/>
          </a:prstGeom>
        </p:spPr>
      </p:pic>
      <p:sp>
        <p:nvSpPr>
          <p:cNvPr id="5" name="テキスト ボックス 4"/>
          <p:cNvSpPr txBox="1"/>
          <p:nvPr/>
        </p:nvSpPr>
        <p:spPr>
          <a:xfrm>
            <a:off x="151480" y="1960689"/>
            <a:ext cx="2791060" cy="3970318"/>
          </a:xfrm>
          <a:prstGeom prst="rect">
            <a:avLst/>
          </a:prstGeom>
          <a:noFill/>
        </p:spPr>
        <p:txBody>
          <a:bodyPr wrap="square" rtlCol="0">
            <a:spAutoFit/>
          </a:bodyPr>
          <a:lstStyle/>
          <a:p>
            <a:r>
              <a:rPr lang="ja-JP" altLang="en-US" dirty="0" smtClean="0"/>
              <a:t>「新潟市」と「新潟県の新潟市以外地区」の医師数（男性）は、それぞれ</a:t>
            </a:r>
            <a:r>
              <a:rPr lang="en-US" altLang="ja-JP" dirty="0" smtClean="0"/>
              <a:t>1504</a:t>
            </a:r>
            <a:r>
              <a:rPr lang="ja-JP" altLang="en-US" dirty="0" smtClean="0"/>
              <a:t>人、</a:t>
            </a:r>
            <a:r>
              <a:rPr lang="en-US" altLang="ja-JP" dirty="0" smtClean="0"/>
              <a:t>1768</a:t>
            </a:r>
            <a:r>
              <a:rPr lang="ja-JP" altLang="en-US" dirty="0" smtClean="0"/>
              <a:t>人で</a:t>
            </a:r>
            <a:endParaRPr lang="en-US" altLang="ja-JP" dirty="0" smtClean="0"/>
          </a:p>
          <a:p>
            <a:r>
              <a:rPr kumimoji="1" lang="ja-JP" altLang="en-US" dirty="0" smtClean="0"/>
              <a:t>大体同じ。しかしながら、その年齢分布はかなり違うことがわかる。新潟市の方が若手医師</a:t>
            </a:r>
            <a:endParaRPr kumimoji="1" lang="en-US" altLang="ja-JP" dirty="0" smtClean="0"/>
          </a:p>
          <a:p>
            <a:r>
              <a:rPr lang="ja-JP" altLang="en-US" dirty="0" smtClean="0"/>
              <a:t>が多いのに対して、新潟市以外の地区では</a:t>
            </a:r>
            <a:r>
              <a:rPr lang="en-US" altLang="ja-JP" dirty="0" smtClean="0"/>
              <a:t>50</a:t>
            </a:r>
            <a:r>
              <a:rPr lang="ja-JP" altLang="en-US" dirty="0" smtClean="0"/>
              <a:t>歳を超える医師の数がかなり多くなる。この</a:t>
            </a:r>
            <a:endParaRPr lang="en-US" altLang="ja-JP" dirty="0" smtClean="0"/>
          </a:p>
          <a:p>
            <a:r>
              <a:rPr kumimoji="1" lang="en-US" altLang="ja-JP" dirty="0" smtClean="0"/>
              <a:t>50</a:t>
            </a:r>
            <a:r>
              <a:rPr kumimoji="1" lang="ja-JP" altLang="en-US" dirty="0" smtClean="0"/>
              <a:t>歳を超える医師は、</a:t>
            </a:r>
            <a:r>
              <a:rPr kumimoji="1" lang="en-US" altLang="ja-JP" dirty="0" smtClean="0"/>
              <a:t>2035</a:t>
            </a:r>
            <a:r>
              <a:rPr kumimoji="1" lang="ja-JP" altLang="en-US" dirty="0" smtClean="0"/>
              <a:t>年には</a:t>
            </a:r>
            <a:r>
              <a:rPr kumimoji="1" lang="en-US" altLang="ja-JP" dirty="0" smtClean="0"/>
              <a:t>75</a:t>
            </a:r>
            <a:r>
              <a:rPr kumimoji="1" lang="ja-JP" altLang="en-US" dirty="0" smtClean="0"/>
              <a:t>歳以上となる。</a:t>
            </a:r>
            <a:endParaRPr kumimoji="1" lang="ja-JP" altLang="en-US" dirty="0"/>
          </a:p>
        </p:txBody>
      </p:sp>
      <p:sp>
        <p:nvSpPr>
          <p:cNvPr id="6" name="テキスト ボックス 5"/>
          <p:cNvSpPr txBox="1"/>
          <p:nvPr/>
        </p:nvSpPr>
        <p:spPr>
          <a:xfrm>
            <a:off x="174784" y="5805476"/>
            <a:ext cx="8360281" cy="923330"/>
          </a:xfrm>
          <a:prstGeom prst="rect">
            <a:avLst/>
          </a:prstGeom>
          <a:noFill/>
        </p:spPr>
        <p:txBody>
          <a:bodyPr wrap="none" rtlCol="0">
            <a:spAutoFit/>
          </a:bodyPr>
          <a:lstStyle/>
          <a:p>
            <a:r>
              <a:rPr lang="ja-JP" altLang="en-US" dirty="0"/>
              <a:t>従って、新潟市以外地区</a:t>
            </a:r>
            <a:r>
              <a:rPr lang="ja-JP" altLang="en-US" dirty="0" smtClean="0"/>
              <a:t>の医師年齢分布からは、この地区の医師数は現状のままの</a:t>
            </a:r>
            <a:endParaRPr lang="en-US" altLang="ja-JP" dirty="0" smtClean="0"/>
          </a:p>
          <a:p>
            <a:r>
              <a:rPr lang="ja-JP" altLang="en-US" dirty="0" smtClean="0"/>
              <a:t>システムでは、大きく増加しないばかりか場合によっては減少してしまう可能性もある</a:t>
            </a:r>
            <a:endParaRPr lang="en-US" altLang="ja-JP" dirty="0" smtClean="0"/>
          </a:p>
          <a:p>
            <a:r>
              <a:rPr lang="ja-JP" altLang="en-US" dirty="0" smtClean="0"/>
              <a:t>（高齢医師が引退する数が新たにこの地区に来る医師数を上回る可能性もある）。</a:t>
            </a:r>
            <a:endParaRPr kumimoji="1" lang="ja-JP" altLang="en-US" dirty="0"/>
          </a:p>
        </p:txBody>
      </p:sp>
    </p:spTree>
    <p:extLst>
      <p:ext uri="{BB962C8B-B14F-4D97-AF65-F5344CB8AC3E}">
        <p14:creationId xmlns:p14="http://schemas.microsoft.com/office/powerpoint/2010/main" xmlns="" val="394094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571"/>
            <a:ext cx="8229600" cy="587527"/>
          </a:xfrm>
        </p:spPr>
        <p:txBody>
          <a:bodyPr>
            <a:normAutofit fontScale="90000"/>
          </a:bodyPr>
          <a:lstStyle/>
          <a:p>
            <a:r>
              <a:rPr kumimoji="1" lang="ja-JP" altLang="en-US" b="1" dirty="0" smtClean="0"/>
              <a:t>医師の年齢分布（日本）</a:t>
            </a:r>
            <a:endParaRPr kumimoji="1" lang="ja-JP" altLang="en-US" b="1" dirty="0"/>
          </a:p>
        </p:txBody>
      </p:sp>
      <p:pic>
        <p:nvPicPr>
          <p:cNvPr id="6" name="図 5" descr="医師の年齢分布（日本全国）.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98820"/>
            <a:ext cx="9144000" cy="5429250"/>
          </a:xfrm>
          <a:prstGeom prst="rect">
            <a:avLst/>
          </a:prstGeom>
        </p:spPr>
      </p:pic>
      <p:sp>
        <p:nvSpPr>
          <p:cNvPr id="8" name="テキスト ボックス 7"/>
          <p:cNvSpPr txBox="1"/>
          <p:nvPr/>
        </p:nvSpPr>
        <p:spPr>
          <a:xfrm>
            <a:off x="2208108" y="829488"/>
            <a:ext cx="4709342" cy="369332"/>
          </a:xfrm>
          <a:prstGeom prst="rect">
            <a:avLst/>
          </a:prstGeom>
          <a:noFill/>
        </p:spPr>
        <p:txBody>
          <a:bodyPr wrap="none" rtlCol="0">
            <a:spAutoFit/>
          </a:bodyPr>
          <a:lstStyle/>
          <a:p>
            <a:r>
              <a:rPr lang="ja-JP" altLang="en-US" dirty="0" smtClean="0"/>
              <a:t>平成２２年度医学部（日本全国）定員：８９３１人</a:t>
            </a:r>
            <a:endParaRPr kumimoji="1" lang="ja-JP" altLang="en-US" dirty="0"/>
          </a:p>
        </p:txBody>
      </p:sp>
      <p:cxnSp>
        <p:nvCxnSpPr>
          <p:cNvPr id="10" name="直線コネクタ 9"/>
          <p:cNvCxnSpPr/>
          <p:nvPr/>
        </p:nvCxnSpPr>
        <p:spPr>
          <a:xfrm flipV="1">
            <a:off x="6293499" y="1659516"/>
            <a:ext cx="0" cy="3137399"/>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5927954" y="1290184"/>
            <a:ext cx="731090" cy="369332"/>
          </a:xfrm>
          <a:prstGeom prst="rect">
            <a:avLst/>
          </a:prstGeom>
          <a:noFill/>
        </p:spPr>
        <p:txBody>
          <a:bodyPr wrap="none" rtlCol="0">
            <a:spAutoFit/>
          </a:bodyPr>
          <a:lstStyle/>
          <a:p>
            <a:r>
              <a:rPr kumimoji="1" lang="ja-JP" altLang="en-US" dirty="0" smtClean="0"/>
              <a:t>７５歳</a:t>
            </a:r>
            <a:endParaRPr kumimoji="1" lang="ja-JP" altLang="en-US" dirty="0"/>
          </a:p>
        </p:txBody>
      </p:sp>
      <p:sp>
        <p:nvSpPr>
          <p:cNvPr id="12" name="フリーフォーム 11"/>
          <p:cNvSpPr/>
          <p:nvPr/>
        </p:nvSpPr>
        <p:spPr>
          <a:xfrm>
            <a:off x="3623809" y="1922395"/>
            <a:ext cx="1351646" cy="2341828"/>
          </a:xfrm>
          <a:custGeom>
            <a:avLst/>
            <a:gdLst>
              <a:gd name="connsiteX0" fmla="*/ 1351646 w 1351646"/>
              <a:gd name="connsiteY0" fmla="*/ 2341828 h 2341828"/>
              <a:gd name="connsiteX1" fmla="*/ 827300 w 1351646"/>
              <a:gd name="connsiteY1" fmla="*/ 1677727 h 2341828"/>
              <a:gd name="connsiteX2" fmla="*/ 0 w 1351646"/>
              <a:gd name="connsiteY2" fmla="*/ 0 h 2341828"/>
            </a:gdLst>
            <a:ahLst/>
            <a:cxnLst>
              <a:cxn ang="0">
                <a:pos x="connsiteX0" y="connsiteY0"/>
              </a:cxn>
              <a:cxn ang="0">
                <a:pos x="connsiteX1" y="connsiteY1"/>
              </a:cxn>
              <a:cxn ang="0">
                <a:pos x="connsiteX2" y="connsiteY2"/>
              </a:cxn>
            </a:cxnLst>
            <a:rect l="l" t="t" r="r" b="b"/>
            <a:pathLst>
              <a:path w="1351646" h="2341828">
                <a:moveTo>
                  <a:pt x="1351646" y="2341828"/>
                </a:moveTo>
                <a:cubicBezTo>
                  <a:pt x="1202110" y="2204930"/>
                  <a:pt x="1052574" y="2068032"/>
                  <a:pt x="827300" y="1677727"/>
                </a:cubicBezTo>
                <a:cubicBezTo>
                  <a:pt x="602026" y="1287422"/>
                  <a:pt x="0" y="0"/>
                  <a:pt x="0" y="0"/>
                </a:cubicBezTo>
              </a:path>
            </a:pathLst>
          </a:custGeom>
          <a:ln w="63500">
            <a:solidFill>
              <a:srgbClr val="FF0000"/>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4075208" y="2155415"/>
            <a:ext cx="1800493" cy="646331"/>
          </a:xfrm>
          <a:prstGeom prst="rect">
            <a:avLst/>
          </a:prstGeom>
          <a:noFill/>
        </p:spPr>
        <p:txBody>
          <a:bodyPr wrap="none" rtlCol="0">
            <a:spAutoFit/>
          </a:bodyPr>
          <a:lstStyle/>
          <a:p>
            <a:r>
              <a:rPr kumimoji="1" lang="ja-JP" altLang="en-US" dirty="0" smtClean="0">
                <a:solidFill>
                  <a:srgbClr val="FF0000"/>
                </a:solidFill>
              </a:rPr>
              <a:t>医学部定員増の</a:t>
            </a:r>
          </a:p>
          <a:p>
            <a:r>
              <a:rPr kumimoji="1" lang="ja-JP" altLang="en-US" dirty="0" smtClean="0">
                <a:solidFill>
                  <a:srgbClr val="FF0000"/>
                </a:solidFill>
              </a:rPr>
              <a:t>結果</a:t>
            </a:r>
            <a:endParaRPr kumimoji="1" lang="en-US" altLang="ja-JP" dirty="0" smtClean="0">
              <a:solidFill>
                <a:srgbClr val="FF0000"/>
              </a:solidFill>
            </a:endParaRPr>
          </a:p>
        </p:txBody>
      </p:sp>
      <p:sp>
        <p:nvSpPr>
          <p:cNvPr id="3" name="スライド番号プレースホルダー 2"/>
          <p:cNvSpPr>
            <a:spLocks noGrp="1"/>
          </p:cNvSpPr>
          <p:nvPr>
            <p:ph type="sldNum" sz="quarter" idx="12"/>
          </p:nvPr>
        </p:nvSpPr>
        <p:spPr/>
        <p:txBody>
          <a:bodyPr/>
          <a:lstStyle/>
          <a:p>
            <a:fld id="{FDB6D4B8-DBCB-4843-8819-92381B9A9368}" type="slidenum">
              <a:rPr kumimoji="1" lang="ja-JP" altLang="en-US" smtClean="0"/>
              <a:pPr/>
              <a:t>3</a:t>
            </a:fld>
            <a:endParaRPr kumimoji="1" lang="ja-JP" altLang="en-US"/>
          </a:p>
        </p:txBody>
      </p:sp>
    </p:spTree>
    <p:extLst>
      <p:ext uri="{BB962C8B-B14F-4D97-AF65-F5344CB8AC3E}">
        <p14:creationId xmlns:p14="http://schemas.microsoft.com/office/powerpoint/2010/main" xmlns="" val="850787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571"/>
            <a:ext cx="8229600" cy="587527"/>
          </a:xfrm>
        </p:spPr>
        <p:txBody>
          <a:bodyPr>
            <a:normAutofit fontScale="90000"/>
          </a:bodyPr>
          <a:lstStyle/>
          <a:p>
            <a:r>
              <a:rPr kumimoji="1" lang="ja-JP" altLang="en-US" b="1" dirty="0" smtClean="0"/>
              <a:t>医師の年齢分布（日本）</a:t>
            </a:r>
            <a:endParaRPr kumimoji="1" lang="ja-JP" altLang="en-US" b="1" dirty="0"/>
          </a:p>
        </p:txBody>
      </p:sp>
      <p:pic>
        <p:nvPicPr>
          <p:cNvPr id="6" name="図 5" descr="医師の年齢分布（日本全国）.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98820"/>
            <a:ext cx="9144000" cy="5429250"/>
          </a:xfrm>
          <a:prstGeom prst="rect">
            <a:avLst/>
          </a:prstGeom>
        </p:spPr>
      </p:pic>
      <p:sp>
        <p:nvSpPr>
          <p:cNvPr id="8" name="テキスト ボックス 7"/>
          <p:cNvSpPr txBox="1"/>
          <p:nvPr/>
        </p:nvSpPr>
        <p:spPr>
          <a:xfrm>
            <a:off x="2208108" y="829488"/>
            <a:ext cx="4709342" cy="369332"/>
          </a:xfrm>
          <a:prstGeom prst="rect">
            <a:avLst/>
          </a:prstGeom>
          <a:noFill/>
        </p:spPr>
        <p:txBody>
          <a:bodyPr wrap="none" rtlCol="0">
            <a:spAutoFit/>
          </a:bodyPr>
          <a:lstStyle/>
          <a:p>
            <a:r>
              <a:rPr lang="ja-JP" altLang="en-US" dirty="0" smtClean="0"/>
              <a:t>平成２２年度医学部（日本全国）定員：８９３１人</a:t>
            </a:r>
            <a:endParaRPr kumimoji="1" lang="ja-JP" altLang="en-US" dirty="0"/>
          </a:p>
        </p:txBody>
      </p:sp>
      <p:cxnSp>
        <p:nvCxnSpPr>
          <p:cNvPr id="10" name="直線コネクタ 9"/>
          <p:cNvCxnSpPr/>
          <p:nvPr/>
        </p:nvCxnSpPr>
        <p:spPr>
          <a:xfrm flipV="1">
            <a:off x="6293499" y="1659516"/>
            <a:ext cx="0" cy="3137399"/>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5927954" y="1290184"/>
            <a:ext cx="731090" cy="369332"/>
          </a:xfrm>
          <a:prstGeom prst="rect">
            <a:avLst/>
          </a:prstGeom>
          <a:noFill/>
        </p:spPr>
        <p:txBody>
          <a:bodyPr wrap="none" rtlCol="0">
            <a:spAutoFit/>
          </a:bodyPr>
          <a:lstStyle/>
          <a:p>
            <a:r>
              <a:rPr kumimoji="1" lang="ja-JP" altLang="en-US" dirty="0" smtClean="0"/>
              <a:t>７５歳</a:t>
            </a:r>
            <a:endParaRPr kumimoji="1" lang="ja-JP" altLang="en-US" dirty="0"/>
          </a:p>
        </p:txBody>
      </p:sp>
      <p:sp>
        <p:nvSpPr>
          <p:cNvPr id="17" name="フリーフォーム 16"/>
          <p:cNvSpPr/>
          <p:nvPr/>
        </p:nvSpPr>
        <p:spPr>
          <a:xfrm>
            <a:off x="3495636" y="1712680"/>
            <a:ext cx="2761552" cy="3122436"/>
          </a:xfrm>
          <a:custGeom>
            <a:avLst/>
            <a:gdLst>
              <a:gd name="connsiteX0" fmla="*/ 46608 w 2761552"/>
              <a:gd name="connsiteY0" fmla="*/ 34952 h 3122436"/>
              <a:gd name="connsiteX1" fmla="*/ 757387 w 2761552"/>
              <a:gd name="connsiteY1" fmla="*/ 1223342 h 3122436"/>
              <a:gd name="connsiteX2" fmla="*/ 1281733 w 2761552"/>
              <a:gd name="connsiteY2" fmla="*/ 1328200 h 3122436"/>
              <a:gd name="connsiteX3" fmla="*/ 1281733 w 2761552"/>
              <a:gd name="connsiteY3" fmla="*/ 2539892 h 3122436"/>
              <a:gd name="connsiteX4" fmla="*/ 2202250 w 2761552"/>
              <a:gd name="connsiteY4" fmla="*/ 3110785 h 3122436"/>
              <a:gd name="connsiteX5" fmla="*/ 2516857 w 2761552"/>
              <a:gd name="connsiteY5" fmla="*/ 2994276 h 3122436"/>
              <a:gd name="connsiteX6" fmla="*/ 2761552 w 2761552"/>
              <a:gd name="connsiteY6" fmla="*/ 3122436 h 3122436"/>
              <a:gd name="connsiteX7" fmla="*/ 2761552 w 2761552"/>
              <a:gd name="connsiteY7" fmla="*/ 302922 h 3122436"/>
              <a:gd name="connsiteX8" fmla="*/ 0 w 2761552"/>
              <a:gd name="connsiteY8" fmla="*/ 0 h 312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1552" h="3122436">
                <a:moveTo>
                  <a:pt x="46608" y="34952"/>
                </a:moveTo>
                <a:lnTo>
                  <a:pt x="757387" y="1223342"/>
                </a:lnTo>
                <a:lnTo>
                  <a:pt x="1281733" y="1328200"/>
                </a:lnTo>
                <a:lnTo>
                  <a:pt x="1281733" y="2539892"/>
                </a:lnTo>
                <a:lnTo>
                  <a:pt x="2202250" y="3110785"/>
                </a:lnTo>
                <a:lnTo>
                  <a:pt x="2516857" y="2994276"/>
                </a:lnTo>
                <a:lnTo>
                  <a:pt x="2761552" y="3122436"/>
                </a:lnTo>
                <a:lnTo>
                  <a:pt x="2761552" y="302922"/>
                </a:lnTo>
                <a:lnTo>
                  <a:pt x="0" y="0"/>
                </a:lnTo>
              </a:path>
            </a:pathLst>
          </a:custGeom>
          <a:solidFill>
            <a:schemeClr val="accent2">
              <a:lumMod val="40000"/>
              <a:lumOff val="6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16" name="直線コネクタ 15"/>
          <p:cNvCxnSpPr/>
          <p:nvPr/>
        </p:nvCxnSpPr>
        <p:spPr>
          <a:xfrm>
            <a:off x="3460679" y="1659516"/>
            <a:ext cx="2839513" cy="329324"/>
          </a:xfrm>
          <a:prstGeom prst="line">
            <a:avLst/>
          </a:prstGeom>
          <a:ln>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sp>
        <p:nvSpPr>
          <p:cNvPr id="21" name="フリーフォーム 20"/>
          <p:cNvSpPr/>
          <p:nvPr/>
        </p:nvSpPr>
        <p:spPr>
          <a:xfrm>
            <a:off x="5348322" y="2260271"/>
            <a:ext cx="1293386" cy="710704"/>
          </a:xfrm>
          <a:custGeom>
            <a:avLst/>
            <a:gdLst>
              <a:gd name="connsiteX0" fmla="*/ 1293386 w 1293386"/>
              <a:gd name="connsiteY0" fmla="*/ 0 h 710704"/>
              <a:gd name="connsiteX1" fmla="*/ 291303 w 1293386"/>
              <a:gd name="connsiteY1" fmla="*/ 186414 h 710704"/>
              <a:gd name="connsiteX2" fmla="*/ 0 w 1293386"/>
              <a:gd name="connsiteY2" fmla="*/ 710704 h 710704"/>
            </a:gdLst>
            <a:ahLst/>
            <a:cxnLst>
              <a:cxn ang="0">
                <a:pos x="connsiteX0" y="connsiteY0"/>
              </a:cxn>
              <a:cxn ang="0">
                <a:pos x="connsiteX1" y="connsiteY1"/>
              </a:cxn>
              <a:cxn ang="0">
                <a:pos x="connsiteX2" y="connsiteY2"/>
              </a:cxn>
            </a:cxnLst>
            <a:rect l="l" t="t" r="r" b="b"/>
            <a:pathLst>
              <a:path w="1293386" h="710704">
                <a:moveTo>
                  <a:pt x="1293386" y="0"/>
                </a:moveTo>
                <a:cubicBezTo>
                  <a:pt x="900126" y="33981"/>
                  <a:pt x="506867" y="67963"/>
                  <a:pt x="291303" y="186414"/>
                </a:cubicBezTo>
                <a:cubicBezTo>
                  <a:pt x="75739" y="304865"/>
                  <a:pt x="0" y="710704"/>
                  <a:pt x="0" y="710704"/>
                </a:cubicBezTo>
              </a:path>
            </a:pathLst>
          </a:custGeom>
          <a:ln>
            <a:solidFill>
              <a:srgbClr val="FF0000"/>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6577480" y="1902152"/>
            <a:ext cx="2272076" cy="923330"/>
          </a:xfrm>
          <a:prstGeom prst="rect">
            <a:avLst/>
          </a:prstGeom>
          <a:noFill/>
        </p:spPr>
        <p:txBody>
          <a:bodyPr wrap="none" rtlCol="0">
            <a:spAutoFit/>
          </a:bodyPr>
          <a:lstStyle/>
          <a:p>
            <a:r>
              <a:rPr kumimoji="1" lang="ja-JP" altLang="en-US" dirty="0" smtClean="0">
                <a:solidFill>
                  <a:srgbClr val="FF0000"/>
                </a:solidFill>
              </a:rPr>
              <a:t>２５年後（２０３５年）</a:t>
            </a:r>
            <a:r>
              <a:rPr lang="ja-JP" altLang="en-US" dirty="0" smtClean="0">
                <a:solidFill>
                  <a:srgbClr val="FF0000"/>
                </a:solidFill>
              </a:rPr>
              <a:t>に</a:t>
            </a:r>
            <a:endParaRPr lang="en-US" altLang="ja-JP" dirty="0" smtClean="0">
              <a:solidFill>
                <a:srgbClr val="FF0000"/>
              </a:solidFill>
            </a:endParaRPr>
          </a:p>
          <a:p>
            <a:r>
              <a:rPr lang="ja-JP" altLang="en-US" dirty="0" smtClean="0">
                <a:solidFill>
                  <a:srgbClr val="FF0000"/>
                </a:solidFill>
              </a:rPr>
              <a:t>見込まれる医師数の</a:t>
            </a:r>
          </a:p>
          <a:p>
            <a:r>
              <a:rPr lang="ja-JP" altLang="en-US" dirty="0" smtClean="0">
                <a:solidFill>
                  <a:srgbClr val="FF0000"/>
                </a:solidFill>
              </a:rPr>
              <a:t>増分</a:t>
            </a:r>
            <a:endParaRPr lang="en-US" altLang="ja-JP" dirty="0" smtClean="0">
              <a:solidFill>
                <a:srgbClr val="FF0000"/>
              </a:solidFill>
            </a:endParaRPr>
          </a:p>
        </p:txBody>
      </p:sp>
      <p:sp>
        <p:nvSpPr>
          <p:cNvPr id="12" name="テキスト ボックス 11"/>
          <p:cNvSpPr txBox="1"/>
          <p:nvPr/>
        </p:nvSpPr>
        <p:spPr>
          <a:xfrm>
            <a:off x="3130091" y="1257918"/>
            <a:ext cx="731090" cy="369332"/>
          </a:xfrm>
          <a:prstGeom prst="rect">
            <a:avLst/>
          </a:prstGeom>
          <a:noFill/>
        </p:spPr>
        <p:txBody>
          <a:bodyPr wrap="none" rtlCol="0">
            <a:spAutoFit/>
          </a:bodyPr>
          <a:lstStyle/>
          <a:p>
            <a:r>
              <a:rPr kumimoji="1" lang="ja-JP" altLang="en-US" dirty="0" smtClean="0"/>
              <a:t>５０歳</a:t>
            </a:r>
            <a:endParaRPr kumimoji="1" lang="ja-JP" altLang="en-US" dirty="0"/>
          </a:p>
        </p:txBody>
      </p:sp>
      <p:sp>
        <p:nvSpPr>
          <p:cNvPr id="3" name="スライド番号プレースホルダー 2"/>
          <p:cNvSpPr>
            <a:spLocks noGrp="1"/>
          </p:cNvSpPr>
          <p:nvPr>
            <p:ph type="sldNum" sz="quarter" idx="12"/>
          </p:nvPr>
        </p:nvSpPr>
        <p:spPr/>
        <p:txBody>
          <a:bodyPr/>
          <a:lstStyle/>
          <a:p>
            <a:fld id="{FDB6D4B8-DBCB-4843-8819-92381B9A9368}" type="slidenum">
              <a:rPr kumimoji="1" lang="ja-JP" altLang="en-US" smtClean="0"/>
              <a:pPr/>
              <a:t>4</a:t>
            </a:fld>
            <a:endParaRPr kumimoji="1" lang="ja-JP" altLang="en-US"/>
          </a:p>
        </p:txBody>
      </p:sp>
    </p:spTree>
    <p:extLst>
      <p:ext uri="{BB962C8B-B14F-4D97-AF65-F5344CB8AC3E}">
        <p14:creationId xmlns:p14="http://schemas.microsoft.com/office/powerpoint/2010/main" xmlns="" val="220943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t>人口減少と医師増</a:t>
            </a:r>
            <a:endParaRPr kumimoji="1" lang="ja-JP" altLang="en-US" b="1" dirty="0"/>
          </a:p>
        </p:txBody>
      </p:sp>
      <p:sp>
        <p:nvSpPr>
          <p:cNvPr id="3" name="コンテンツ プレースホルダー 2"/>
          <p:cNvSpPr>
            <a:spLocks noGrp="1"/>
          </p:cNvSpPr>
          <p:nvPr>
            <p:ph idx="1"/>
          </p:nvPr>
        </p:nvSpPr>
        <p:spPr>
          <a:xfrm>
            <a:off x="457200" y="1600200"/>
            <a:ext cx="8229600" cy="4038828"/>
          </a:xfrm>
        </p:spPr>
        <p:txBody>
          <a:bodyPr>
            <a:normAutofit fontScale="77500" lnSpcReduction="20000"/>
          </a:bodyPr>
          <a:lstStyle/>
          <a:p>
            <a:r>
              <a:rPr kumimoji="1" lang="ja-JP" altLang="en-US" dirty="0" smtClean="0"/>
              <a:t>日本の人口は約１億２千万、２５年後には１５％減</a:t>
            </a:r>
            <a:endParaRPr kumimoji="1" lang="en-US" altLang="ja-JP" dirty="0" smtClean="0"/>
          </a:p>
          <a:p>
            <a:r>
              <a:rPr lang="ja-JP" altLang="en-US" dirty="0" smtClean="0"/>
              <a:t>医師数は２０％ほど増えそうです（前スライドの目分量）</a:t>
            </a:r>
            <a:r>
              <a:rPr lang="en-US" altLang="ja-JP" dirty="0"/>
              <a:t/>
            </a:r>
            <a:br>
              <a:rPr lang="en-US" altLang="ja-JP" dirty="0"/>
            </a:br>
            <a:r>
              <a:rPr lang="en-US" altLang="ja-JP" dirty="0" smtClean="0"/>
              <a:t/>
            </a:r>
            <a:br>
              <a:rPr lang="en-US" altLang="ja-JP" dirty="0" smtClean="0"/>
            </a:br>
            <a:r>
              <a:rPr lang="ja-JP" altLang="en-US" dirty="0" smtClean="0"/>
              <a:t>これが正しいと：</a:t>
            </a:r>
            <a:endParaRPr lang="en-US" altLang="ja-JP" dirty="0" smtClean="0"/>
          </a:p>
          <a:p>
            <a:endParaRPr kumimoji="1" lang="en-US" altLang="ja-JP" dirty="0"/>
          </a:p>
          <a:p>
            <a:r>
              <a:rPr lang="ja-JP" altLang="en-US" dirty="0" smtClean="0"/>
              <a:t>２０３５年、医師一人当たりの人口は、２０１０年の</a:t>
            </a:r>
            <a:r>
              <a:rPr lang="en-US" altLang="ja-JP" dirty="0" smtClean="0"/>
              <a:t/>
            </a:r>
            <a:br>
              <a:rPr lang="en-US" altLang="ja-JP" dirty="0" smtClean="0"/>
            </a:br>
            <a:r>
              <a:rPr lang="ja-JP" altLang="en-US" dirty="0" smtClean="0"/>
              <a:t>７５％になります。</a:t>
            </a:r>
            <a:endParaRPr lang="en-US" altLang="ja-JP" dirty="0" smtClean="0"/>
          </a:p>
          <a:p>
            <a:pPr lvl="1"/>
            <a:r>
              <a:rPr kumimoji="1" lang="ja-JP" altLang="en-US" dirty="0" smtClean="0"/>
              <a:t>１００人診ていた医師は、７５人診れば良くなります</a:t>
            </a:r>
            <a:endParaRPr kumimoji="1" lang="en-US" altLang="ja-JP" dirty="0" smtClean="0"/>
          </a:p>
          <a:p>
            <a:pPr lvl="1"/>
            <a:endParaRPr lang="en-US" altLang="ja-JP" dirty="0"/>
          </a:p>
          <a:p>
            <a:r>
              <a:rPr kumimoji="1" lang="ja-JP" altLang="en-US" dirty="0" smtClean="0"/>
              <a:t>日本の医療の状況は良くなりそうです</a:t>
            </a:r>
            <a:endParaRPr kumimoji="1" lang="ja-JP" altLang="en-US" dirty="0"/>
          </a:p>
        </p:txBody>
      </p:sp>
      <p:sp>
        <p:nvSpPr>
          <p:cNvPr id="10" name="テキスト ボックス 9"/>
          <p:cNvSpPr txBox="1"/>
          <p:nvPr/>
        </p:nvSpPr>
        <p:spPr>
          <a:xfrm>
            <a:off x="2936336" y="5802139"/>
            <a:ext cx="3098925" cy="584776"/>
          </a:xfrm>
          <a:prstGeom prst="rect">
            <a:avLst/>
          </a:prstGeom>
          <a:noFill/>
          <a:ln w="63500">
            <a:solidFill>
              <a:srgbClr val="FF0000"/>
            </a:solidFill>
          </a:ln>
        </p:spPr>
        <p:txBody>
          <a:bodyPr wrap="none" rtlCol="0">
            <a:spAutoFit/>
          </a:bodyPr>
          <a:lstStyle/>
          <a:p>
            <a:r>
              <a:rPr kumimoji="1" lang="ja-JP" altLang="en-US" sz="3200" b="1" dirty="0" smtClean="0">
                <a:solidFill>
                  <a:srgbClr val="FF0000"/>
                </a:solidFill>
              </a:rPr>
              <a:t>本当でしょうか？</a:t>
            </a:r>
            <a:endParaRPr kumimoji="1" lang="ja-JP" altLang="en-US" sz="3200" b="1" dirty="0">
              <a:solidFill>
                <a:srgbClr val="FF0000"/>
              </a:solidFill>
            </a:endParaRPr>
          </a:p>
        </p:txBody>
      </p:sp>
      <p:sp>
        <p:nvSpPr>
          <p:cNvPr id="4" name="スライド番号プレースホルダー 3"/>
          <p:cNvSpPr>
            <a:spLocks noGrp="1"/>
          </p:cNvSpPr>
          <p:nvPr>
            <p:ph type="sldNum" sz="quarter" idx="12"/>
          </p:nvPr>
        </p:nvSpPr>
        <p:spPr/>
        <p:txBody>
          <a:bodyPr/>
          <a:lstStyle/>
          <a:p>
            <a:fld id="{FDB6D4B8-DBCB-4843-8819-92381B9A9368}" type="slidenum">
              <a:rPr kumimoji="1" lang="ja-JP" altLang="en-US" smtClean="0"/>
              <a:pPr/>
              <a:t>5</a:t>
            </a:fld>
            <a:endParaRPr kumimoji="1" lang="ja-JP" altLang="en-US"/>
          </a:p>
        </p:txBody>
      </p:sp>
    </p:spTree>
    <p:extLst>
      <p:ext uri="{BB962C8B-B14F-4D97-AF65-F5344CB8AC3E}">
        <p14:creationId xmlns:p14="http://schemas.microsoft.com/office/powerpoint/2010/main" xmlns="" val="273736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人口は減るだけでしょうか？</a:t>
            </a:r>
            <a:endParaRPr kumimoji="1" lang="ja-JP" altLang="en-US" b="1" dirty="0"/>
          </a:p>
        </p:txBody>
      </p:sp>
      <p:sp>
        <p:nvSpPr>
          <p:cNvPr id="4" name="テキスト ボックス 3"/>
          <p:cNvSpPr txBox="1"/>
          <p:nvPr/>
        </p:nvSpPr>
        <p:spPr>
          <a:xfrm>
            <a:off x="1748687" y="1439263"/>
            <a:ext cx="5637881" cy="707886"/>
          </a:xfrm>
          <a:prstGeom prst="rect">
            <a:avLst/>
          </a:prstGeom>
          <a:noFill/>
        </p:spPr>
        <p:txBody>
          <a:bodyPr wrap="none" rtlCol="0">
            <a:spAutoFit/>
          </a:bodyPr>
          <a:lstStyle/>
          <a:p>
            <a:r>
              <a:rPr kumimoji="1" lang="ja-JP" altLang="en-US" sz="2000" dirty="0" smtClean="0"/>
              <a:t>人口の減少だけではなく年代別人口（年齢</a:t>
            </a:r>
            <a:r>
              <a:rPr lang="ja-JP" altLang="en-US" sz="2000" dirty="0" smtClean="0"/>
              <a:t>分布</a:t>
            </a:r>
            <a:r>
              <a:rPr kumimoji="1" lang="ja-JP" altLang="en-US" sz="2000" dirty="0" smtClean="0"/>
              <a:t>）が</a:t>
            </a:r>
            <a:endParaRPr kumimoji="1" lang="en-US" altLang="ja-JP" sz="2000" dirty="0" smtClean="0"/>
          </a:p>
          <a:p>
            <a:r>
              <a:rPr kumimoji="1" lang="ja-JP" altLang="en-US" sz="2000" dirty="0" smtClean="0"/>
              <a:t>変わることにも注意が必要です。</a:t>
            </a:r>
            <a:endParaRPr kumimoji="1" lang="ja-JP" altLang="en-US" sz="2000" dirty="0"/>
          </a:p>
        </p:txBody>
      </p:sp>
      <p:pic>
        <p:nvPicPr>
          <p:cNvPr id="5" name="図 4" descr="スクリーンショット（2011-02-25 14.01.07）.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4779" y="2749604"/>
            <a:ext cx="4392849" cy="3065107"/>
          </a:xfrm>
          <a:prstGeom prst="rect">
            <a:avLst/>
          </a:prstGeom>
        </p:spPr>
      </p:pic>
      <p:pic>
        <p:nvPicPr>
          <p:cNvPr id="6" name="図 5" descr="スクリーンショット（2011-02-25 14.01.50）.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72500" y="2749605"/>
            <a:ext cx="4378283" cy="3059863"/>
          </a:xfrm>
          <a:prstGeom prst="rect">
            <a:avLst/>
          </a:prstGeom>
        </p:spPr>
      </p:pic>
      <p:sp>
        <p:nvSpPr>
          <p:cNvPr id="9" name="右矢印 8"/>
          <p:cNvSpPr/>
          <p:nvPr/>
        </p:nvSpPr>
        <p:spPr>
          <a:xfrm>
            <a:off x="4229717" y="3278091"/>
            <a:ext cx="675821" cy="6407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4229717" y="4447376"/>
            <a:ext cx="675821" cy="6407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1" name="図 10" descr="スクリーンショット（2011-02-25 14.10.28）.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177283" y="5977825"/>
            <a:ext cx="3873500" cy="520700"/>
          </a:xfrm>
          <a:prstGeom prst="rect">
            <a:avLst/>
          </a:prstGeom>
        </p:spPr>
      </p:pic>
      <p:sp>
        <p:nvSpPr>
          <p:cNvPr id="12" name="テキスト ボックス 11"/>
          <p:cNvSpPr txBox="1"/>
          <p:nvPr/>
        </p:nvSpPr>
        <p:spPr>
          <a:xfrm>
            <a:off x="5177283" y="6421382"/>
            <a:ext cx="2484649" cy="369332"/>
          </a:xfrm>
          <a:prstGeom prst="rect">
            <a:avLst/>
          </a:prstGeom>
          <a:noFill/>
        </p:spPr>
        <p:txBody>
          <a:bodyPr wrap="none" rtlCol="0">
            <a:spAutoFit/>
          </a:bodyPr>
          <a:lstStyle/>
          <a:p>
            <a:r>
              <a:rPr lang="en-US" altLang="ja-JP" dirty="0"/>
              <a:t>http://</a:t>
            </a:r>
            <a:r>
              <a:rPr lang="en-US" altLang="ja-JP" dirty="0" err="1"/>
              <a:t>www.census.gov</a:t>
            </a:r>
            <a:r>
              <a:rPr lang="en-US" altLang="ja-JP" dirty="0"/>
              <a:t>/</a:t>
            </a:r>
            <a:endParaRPr kumimoji="1" lang="ja-JP" altLang="en-US" dirty="0"/>
          </a:p>
        </p:txBody>
      </p:sp>
      <p:sp>
        <p:nvSpPr>
          <p:cNvPr id="3" name="スライド番号プレースホルダー 2"/>
          <p:cNvSpPr>
            <a:spLocks noGrp="1"/>
          </p:cNvSpPr>
          <p:nvPr>
            <p:ph type="sldNum" sz="quarter" idx="12"/>
          </p:nvPr>
        </p:nvSpPr>
        <p:spPr/>
        <p:txBody>
          <a:bodyPr/>
          <a:lstStyle/>
          <a:p>
            <a:fld id="{FDB6D4B8-DBCB-4843-8819-92381B9A9368}" type="slidenum">
              <a:rPr kumimoji="1" lang="ja-JP" altLang="en-US" smtClean="0"/>
              <a:pPr/>
              <a:t>6</a:t>
            </a:fld>
            <a:endParaRPr kumimoji="1" lang="ja-JP" altLang="en-US"/>
          </a:p>
        </p:txBody>
      </p:sp>
    </p:spTree>
    <p:extLst>
      <p:ext uri="{BB962C8B-B14F-4D97-AF65-F5344CB8AC3E}">
        <p14:creationId xmlns:p14="http://schemas.microsoft.com/office/powerpoint/2010/main" xmlns="" val="3852405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02767"/>
            <a:ext cx="8229600" cy="1143000"/>
          </a:xfrm>
        </p:spPr>
        <p:txBody>
          <a:bodyPr/>
          <a:lstStyle/>
          <a:p>
            <a:r>
              <a:rPr lang="ja-JP" altLang="en-US" b="1" dirty="0" smtClean="0"/>
              <a:t>新潟県</a:t>
            </a:r>
            <a:r>
              <a:rPr lang="ja-JP" altLang="en-US" b="1" dirty="0"/>
              <a:t>の状況</a:t>
            </a:r>
            <a:endParaRPr kumimoji="1" lang="ja-JP" altLang="en-US" b="1" dirty="0"/>
          </a:p>
        </p:txBody>
      </p:sp>
    </p:spTree>
    <p:extLst>
      <p:ext uri="{BB962C8B-B14F-4D97-AF65-F5344CB8AC3E}">
        <p14:creationId xmlns:p14="http://schemas.microsoft.com/office/powerpoint/2010/main" xmlns="" val="2135666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651000" y="1931097"/>
            <a:ext cx="5829300" cy="3886200"/>
          </a:xfrm>
          <a:prstGeom prst="rect">
            <a:avLst/>
          </a:prstGeom>
        </p:spPr>
      </p:pic>
      <p:sp>
        <p:nvSpPr>
          <p:cNvPr id="2" name="タイトル 1"/>
          <p:cNvSpPr>
            <a:spLocks noGrp="1"/>
          </p:cNvSpPr>
          <p:nvPr>
            <p:ph type="title"/>
          </p:nvPr>
        </p:nvSpPr>
        <p:spPr/>
        <p:txBody>
          <a:bodyPr>
            <a:normAutofit/>
          </a:bodyPr>
          <a:lstStyle/>
          <a:p>
            <a:r>
              <a:rPr lang="ja-JP" altLang="en-US" b="1" dirty="0" smtClean="0"/>
              <a:t>新潟</a:t>
            </a:r>
            <a:r>
              <a:rPr kumimoji="1" lang="ja-JP" altLang="en-US" b="1" dirty="0" smtClean="0"/>
              <a:t>県の人口：今後２５年の推移</a:t>
            </a:r>
            <a:endParaRPr kumimoji="1" lang="ja-JP" altLang="en-US" b="1" dirty="0"/>
          </a:p>
        </p:txBody>
      </p:sp>
      <p:cxnSp>
        <p:nvCxnSpPr>
          <p:cNvPr id="6" name="直線コネクタ 5"/>
          <p:cNvCxnSpPr/>
          <p:nvPr/>
        </p:nvCxnSpPr>
        <p:spPr>
          <a:xfrm>
            <a:off x="2242464" y="2281170"/>
            <a:ext cx="504615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2242464" y="2919024"/>
            <a:ext cx="504615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flipV="1">
            <a:off x="6979666" y="2269831"/>
            <a:ext cx="0" cy="649193"/>
          </a:xfrm>
          <a:prstGeom prst="straightConnector1">
            <a:avLst/>
          </a:prstGeom>
          <a:ln>
            <a:solidFill>
              <a:schemeClr val="tx1"/>
            </a:solidFill>
            <a:headEnd type="arrow" w="lg" len="lg"/>
            <a:tailEnd type="none" w="lg" len="lg"/>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7065485" y="2274718"/>
            <a:ext cx="2114957" cy="646331"/>
          </a:xfrm>
          <a:prstGeom prst="rect">
            <a:avLst/>
          </a:prstGeom>
          <a:noFill/>
        </p:spPr>
        <p:txBody>
          <a:bodyPr wrap="none" rtlCol="0">
            <a:spAutoFit/>
          </a:bodyPr>
          <a:lstStyle/>
          <a:p>
            <a:r>
              <a:rPr lang="en-US" altLang="ja-JP" dirty="0" smtClean="0"/>
              <a:t>49</a:t>
            </a:r>
            <a:r>
              <a:rPr kumimoji="1" lang="ja-JP" altLang="en-US" dirty="0" smtClean="0"/>
              <a:t>万人</a:t>
            </a:r>
            <a:r>
              <a:rPr lang="ja-JP" altLang="en-US" dirty="0" smtClean="0"/>
              <a:t>減</a:t>
            </a:r>
            <a:endParaRPr lang="en-US" altLang="ja-JP" dirty="0" smtClean="0"/>
          </a:p>
          <a:p>
            <a:r>
              <a:rPr kumimoji="1" lang="en-US" altLang="ja-JP" dirty="0" smtClean="0"/>
              <a:t>(2010</a:t>
            </a:r>
            <a:r>
              <a:rPr kumimoji="1" lang="ja-JP" altLang="en-US" dirty="0" smtClean="0"/>
              <a:t>年人口の</a:t>
            </a:r>
            <a:r>
              <a:rPr kumimoji="1" lang="en-US" altLang="ja-JP" dirty="0" smtClean="0"/>
              <a:t>20%)</a:t>
            </a:r>
            <a:endParaRPr kumimoji="1" lang="ja-JP" altLang="en-US" dirty="0"/>
          </a:p>
        </p:txBody>
      </p:sp>
      <p:sp>
        <p:nvSpPr>
          <p:cNvPr id="14" name="テキスト ボックス 13"/>
          <p:cNvSpPr txBox="1"/>
          <p:nvPr/>
        </p:nvSpPr>
        <p:spPr>
          <a:xfrm>
            <a:off x="2731519" y="5942901"/>
            <a:ext cx="3866263" cy="369332"/>
          </a:xfrm>
          <a:prstGeom prst="rect">
            <a:avLst/>
          </a:prstGeom>
          <a:noFill/>
        </p:spPr>
        <p:txBody>
          <a:bodyPr wrap="none" rtlCol="0">
            <a:spAutoFit/>
          </a:bodyPr>
          <a:lstStyle/>
          <a:p>
            <a:r>
              <a:rPr lang="ja-JP" altLang="en-US" dirty="0" smtClean="0"/>
              <a:t>新潟県も人口は減少傾向にあります。</a:t>
            </a:r>
            <a:endParaRPr kumimoji="1" lang="ja-JP" altLang="en-US" dirty="0"/>
          </a:p>
        </p:txBody>
      </p:sp>
    </p:spTree>
    <p:extLst>
      <p:ext uri="{BB962C8B-B14F-4D97-AF65-F5344CB8AC3E}">
        <p14:creationId xmlns:p14="http://schemas.microsoft.com/office/powerpoint/2010/main" xmlns="" val="2676774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 y="3889057"/>
            <a:ext cx="5573349" cy="2943670"/>
          </a:xfrm>
          <a:prstGeom prst="rect">
            <a:avLst/>
          </a:prstGeom>
        </p:spPr>
      </p:pic>
      <p:pic>
        <p:nvPicPr>
          <p:cNvPr id="3" name="図 2"/>
          <p:cNvPicPr>
            <a:picLocks noChangeAspect="1"/>
          </p:cNvPicPr>
          <p:nvPr/>
        </p:nvPicPr>
        <p:blipFill>
          <a:blip r:embed="rId4"/>
          <a:stretch>
            <a:fillRect/>
          </a:stretch>
        </p:blipFill>
        <p:spPr>
          <a:xfrm>
            <a:off x="1" y="840929"/>
            <a:ext cx="5573349" cy="2943670"/>
          </a:xfrm>
          <a:prstGeom prst="rect">
            <a:avLst/>
          </a:prstGeom>
        </p:spPr>
      </p:pic>
      <p:sp>
        <p:nvSpPr>
          <p:cNvPr id="2" name="タイトル 1"/>
          <p:cNvSpPr>
            <a:spLocks noGrp="1"/>
          </p:cNvSpPr>
          <p:nvPr>
            <p:ph type="title"/>
          </p:nvPr>
        </p:nvSpPr>
        <p:spPr>
          <a:xfrm>
            <a:off x="457200" y="89027"/>
            <a:ext cx="8229600" cy="671079"/>
          </a:xfrm>
        </p:spPr>
        <p:txBody>
          <a:bodyPr>
            <a:normAutofit fontScale="90000"/>
          </a:bodyPr>
          <a:lstStyle/>
          <a:p>
            <a:r>
              <a:rPr lang="ja-JP" altLang="en-US" b="1" dirty="0" smtClean="0"/>
              <a:t>新潟</a:t>
            </a:r>
            <a:r>
              <a:rPr kumimoji="1" lang="ja-JP" altLang="en-US" b="1" dirty="0" smtClean="0"/>
              <a:t>県の人口：年齢分布の変化</a:t>
            </a:r>
            <a:endParaRPr kumimoji="1" lang="ja-JP" altLang="en-US" b="1" dirty="0"/>
          </a:p>
        </p:txBody>
      </p:sp>
      <p:sp>
        <p:nvSpPr>
          <p:cNvPr id="10" name="テキスト ボックス 9"/>
          <p:cNvSpPr txBox="1"/>
          <p:nvPr/>
        </p:nvSpPr>
        <p:spPr>
          <a:xfrm>
            <a:off x="345859" y="848027"/>
            <a:ext cx="1116411" cy="461665"/>
          </a:xfrm>
          <a:prstGeom prst="rect">
            <a:avLst/>
          </a:prstGeom>
          <a:solidFill>
            <a:schemeClr val="bg1"/>
          </a:solidFill>
        </p:spPr>
        <p:txBody>
          <a:bodyPr wrap="none" rtlCol="0">
            <a:spAutoFit/>
          </a:bodyPr>
          <a:lstStyle/>
          <a:p>
            <a:r>
              <a:rPr kumimoji="1" lang="en-US" altLang="ja-JP" sz="2400" dirty="0" smtClean="0"/>
              <a:t>2010</a:t>
            </a:r>
            <a:r>
              <a:rPr kumimoji="1" lang="ja-JP" altLang="en-US" sz="2400" dirty="0" smtClean="0"/>
              <a:t>年</a:t>
            </a:r>
            <a:endParaRPr kumimoji="1" lang="ja-JP" altLang="en-US" sz="2400" dirty="0"/>
          </a:p>
        </p:txBody>
      </p:sp>
      <p:sp>
        <p:nvSpPr>
          <p:cNvPr id="20" name="テキスト ボックス 19"/>
          <p:cNvSpPr txBox="1"/>
          <p:nvPr/>
        </p:nvSpPr>
        <p:spPr>
          <a:xfrm>
            <a:off x="345859" y="3989813"/>
            <a:ext cx="1116411" cy="461665"/>
          </a:xfrm>
          <a:prstGeom prst="rect">
            <a:avLst/>
          </a:prstGeom>
          <a:solidFill>
            <a:schemeClr val="bg1"/>
          </a:solidFill>
        </p:spPr>
        <p:txBody>
          <a:bodyPr wrap="none" rtlCol="0">
            <a:spAutoFit/>
          </a:bodyPr>
          <a:lstStyle/>
          <a:p>
            <a:r>
              <a:rPr kumimoji="1" lang="en-US" altLang="ja-JP" sz="2400" dirty="0" smtClean="0"/>
              <a:t>2035</a:t>
            </a:r>
            <a:r>
              <a:rPr kumimoji="1" lang="ja-JP" altLang="en-US" sz="2400" dirty="0" smtClean="0"/>
              <a:t>年</a:t>
            </a:r>
            <a:endParaRPr kumimoji="1" lang="ja-JP" altLang="en-US" sz="2400" dirty="0"/>
          </a:p>
        </p:txBody>
      </p:sp>
      <p:sp>
        <p:nvSpPr>
          <p:cNvPr id="22" name="テキスト ボックス 21"/>
          <p:cNvSpPr txBox="1"/>
          <p:nvPr/>
        </p:nvSpPr>
        <p:spPr>
          <a:xfrm>
            <a:off x="682312" y="3097795"/>
            <a:ext cx="646331" cy="369332"/>
          </a:xfrm>
          <a:prstGeom prst="rect">
            <a:avLst/>
          </a:prstGeom>
          <a:solidFill>
            <a:schemeClr val="bg1"/>
          </a:solidFill>
        </p:spPr>
        <p:txBody>
          <a:bodyPr wrap="none" rtlCol="0">
            <a:spAutoFit/>
          </a:bodyPr>
          <a:lstStyle/>
          <a:p>
            <a:r>
              <a:rPr kumimoji="1" lang="ja-JP" altLang="en-US" dirty="0" smtClean="0"/>
              <a:t>男性</a:t>
            </a:r>
            <a:endParaRPr kumimoji="1" lang="ja-JP" altLang="en-US" dirty="0"/>
          </a:p>
        </p:txBody>
      </p:sp>
      <p:sp>
        <p:nvSpPr>
          <p:cNvPr id="23" name="テキスト ボックス 22"/>
          <p:cNvSpPr txBox="1"/>
          <p:nvPr/>
        </p:nvSpPr>
        <p:spPr>
          <a:xfrm>
            <a:off x="4196861" y="3097795"/>
            <a:ext cx="646331" cy="369332"/>
          </a:xfrm>
          <a:prstGeom prst="rect">
            <a:avLst/>
          </a:prstGeom>
          <a:solidFill>
            <a:schemeClr val="bg1"/>
          </a:solidFill>
        </p:spPr>
        <p:txBody>
          <a:bodyPr wrap="none" rtlCol="0">
            <a:spAutoFit/>
          </a:bodyPr>
          <a:lstStyle/>
          <a:p>
            <a:r>
              <a:rPr kumimoji="1" lang="ja-JP" altLang="en-US" dirty="0" smtClean="0"/>
              <a:t>女性</a:t>
            </a:r>
            <a:endParaRPr kumimoji="1" lang="ja-JP" altLang="en-US" dirty="0"/>
          </a:p>
        </p:txBody>
      </p:sp>
      <p:sp>
        <p:nvSpPr>
          <p:cNvPr id="27" name="テキスト ボックス 26"/>
          <p:cNvSpPr txBox="1"/>
          <p:nvPr/>
        </p:nvSpPr>
        <p:spPr>
          <a:xfrm>
            <a:off x="682312" y="6239579"/>
            <a:ext cx="646331" cy="369332"/>
          </a:xfrm>
          <a:prstGeom prst="rect">
            <a:avLst/>
          </a:prstGeom>
          <a:solidFill>
            <a:schemeClr val="bg1"/>
          </a:solidFill>
        </p:spPr>
        <p:txBody>
          <a:bodyPr wrap="none" rtlCol="0">
            <a:spAutoFit/>
          </a:bodyPr>
          <a:lstStyle/>
          <a:p>
            <a:r>
              <a:rPr kumimoji="1" lang="ja-JP" altLang="en-US" dirty="0" smtClean="0"/>
              <a:t>男性</a:t>
            </a:r>
            <a:endParaRPr kumimoji="1" lang="ja-JP" altLang="en-US" dirty="0"/>
          </a:p>
        </p:txBody>
      </p:sp>
      <p:sp>
        <p:nvSpPr>
          <p:cNvPr id="28" name="テキスト ボックス 27"/>
          <p:cNvSpPr txBox="1"/>
          <p:nvPr/>
        </p:nvSpPr>
        <p:spPr>
          <a:xfrm>
            <a:off x="4196861" y="6239579"/>
            <a:ext cx="646331" cy="369332"/>
          </a:xfrm>
          <a:prstGeom prst="rect">
            <a:avLst/>
          </a:prstGeom>
          <a:solidFill>
            <a:schemeClr val="bg1"/>
          </a:solidFill>
        </p:spPr>
        <p:txBody>
          <a:bodyPr wrap="none" rtlCol="0">
            <a:spAutoFit/>
          </a:bodyPr>
          <a:lstStyle/>
          <a:p>
            <a:r>
              <a:rPr kumimoji="1" lang="ja-JP" altLang="en-US" dirty="0" smtClean="0"/>
              <a:t>女性</a:t>
            </a:r>
            <a:endParaRPr kumimoji="1" lang="ja-JP" altLang="en-US" dirty="0"/>
          </a:p>
        </p:txBody>
      </p:sp>
      <p:sp>
        <p:nvSpPr>
          <p:cNvPr id="35" name="テキスト ボックス 34"/>
          <p:cNvSpPr txBox="1"/>
          <p:nvPr/>
        </p:nvSpPr>
        <p:spPr>
          <a:xfrm>
            <a:off x="6102513" y="6378078"/>
            <a:ext cx="3011249" cy="461665"/>
          </a:xfrm>
          <a:prstGeom prst="rect">
            <a:avLst/>
          </a:prstGeom>
          <a:noFill/>
        </p:spPr>
        <p:txBody>
          <a:bodyPr wrap="none" rtlCol="0">
            <a:spAutoFit/>
          </a:bodyPr>
          <a:lstStyle/>
          <a:p>
            <a:r>
              <a:rPr lang="ja-JP" altLang="en-US" sz="1200" dirty="0"/>
              <a:t>国立社会保障・人口問題研究所の試算より</a:t>
            </a:r>
          </a:p>
          <a:p>
            <a:r>
              <a:rPr lang="en-US" altLang="ja-JP" sz="1200" dirty="0"/>
              <a:t>http://</a:t>
            </a:r>
            <a:r>
              <a:rPr lang="en-US" altLang="ja-JP" sz="1200" dirty="0" err="1"/>
              <a:t>www.ipss.go.jp</a:t>
            </a:r>
            <a:r>
              <a:rPr lang="en-US" altLang="ja-JP" sz="1200" dirty="0"/>
              <a:t>/</a:t>
            </a:r>
            <a:endParaRPr kumimoji="1" lang="ja-JP" altLang="en-US" sz="1200" dirty="0"/>
          </a:p>
        </p:txBody>
      </p:sp>
      <p:sp>
        <p:nvSpPr>
          <p:cNvPr id="6" name="テキスト ボックス 5"/>
          <p:cNvSpPr txBox="1"/>
          <p:nvPr/>
        </p:nvSpPr>
        <p:spPr>
          <a:xfrm>
            <a:off x="5656258" y="5859029"/>
            <a:ext cx="3343283" cy="369332"/>
          </a:xfrm>
          <a:prstGeom prst="rect">
            <a:avLst/>
          </a:prstGeom>
          <a:noFill/>
        </p:spPr>
        <p:txBody>
          <a:bodyPr wrap="none" rtlCol="0">
            <a:spAutoFit/>
          </a:bodyPr>
          <a:lstStyle/>
          <a:p>
            <a:r>
              <a:rPr kumimoji="1" lang="ja-JP" altLang="en-US" dirty="0" smtClean="0"/>
              <a:t>人口ピラミッドの劇的な変化！！</a:t>
            </a:r>
            <a:endParaRPr kumimoji="1" lang="ja-JP" altLang="en-US" dirty="0"/>
          </a:p>
        </p:txBody>
      </p:sp>
      <p:pic>
        <p:nvPicPr>
          <p:cNvPr id="5" name="図 4"/>
          <p:cNvPicPr>
            <a:picLocks noChangeAspect="1"/>
          </p:cNvPicPr>
          <p:nvPr/>
        </p:nvPicPr>
        <p:blipFill>
          <a:blip r:embed="rId5"/>
          <a:stretch>
            <a:fillRect/>
          </a:stretch>
        </p:blipFill>
        <p:spPr>
          <a:xfrm>
            <a:off x="5936219" y="1257445"/>
            <a:ext cx="1841500" cy="1803400"/>
          </a:xfrm>
          <a:prstGeom prst="rect">
            <a:avLst/>
          </a:prstGeom>
        </p:spPr>
      </p:pic>
      <p:pic>
        <p:nvPicPr>
          <p:cNvPr id="7" name="図 6"/>
          <p:cNvPicPr>
            <a:picLocks noChangeAspect="1"/>
          </p:cNvPicPr>
          <p:nvPr/>
        </p:nvPicPr>
        <p:blipFill>
          <a:blip r:embed="rId6"/>
          <a:stretch>
            <a:fillRect/>
          </a:stretch>
        </p:blipFill>
        <p:spPr>
          <a:xfrm>
            <a:off x="5936219" y="3859002"/>
            <a:ext cx="1841500" cy="1803400"/>
          </a:xfrm>
          <a:prstGeom prst="rect">
            <a:avLst/>
          </a:prstGeom>
        </p:spPr>
      </p:pic>
    </p:spTree>
    <p:extLst>
      <p:ext uri="{BB962C8B-B14F-4D97-AF65-F5344CB8AC3E}">
        <p14:creationId xmlns:p14="http://schemas.microsoft.com/office/powerpoint/2010/main" xmlns="" val="1201532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4679</TotalTime>
  <Words>1841</Words>
  <Application>Microsoft Office PowerPoint</Application>
  <PresentationFormat>画面に合わせる (4:3)</PresentationFormat>
  <Paragraphs>215</Paragraphs>
  <Slides>27</Slides>
  <Notes>2</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ホワイト</vt:lpstr>
      <vt:lpstr>新潟県 ２５年後の医療</vt:lpstr>
      <vt:lpstr>日本の人口は減少傾向</vt:lpstr>
      <vt:lpstr>医師の年齢分布（日本）</vt:lpstr>
      <vt:lpstr>医師の年齢分布（日本）</vt:lpstr>
      <vt:lpstr>人口減少と医師増</vt:lpstr>
      <vt:lpstr>人口は減るだけでしょうか？</vt:lpstr>
      <vt:lpstr>新潟県の状況</vt:lpstr>
      <vt:lpstr>新潟県の人口：今後２５年の推移</vt:lpstr>
      <vt:lpstr>新潟県の人口：年齢分布の変化</vt:lpstr>
      <vt:lpstr>２５年後を数学で予測する 人口シミュレーション：基本的概念</vt:lpstr>
      <vt:lpstr>60歳以上高齢者の推移予測</vt:lpstr>
      <vt:lpstr>75歳以上（後期高齢者）人口の推移予測</vt:lpstr>
      <vt:lpstr>死亡数の予測結果</vt:lpstr>
      <vt:lpstr>後期高齢者死亡数</vt:lpstr>
      <vt:lpstr>新潟県医師の年齢別分布（2010年）</vt:lpstr>
      <vt:lpstr>新潟県医師数のシミュレーション</vt:lpstr>
      <vt:lpstr>OECD：人口千人あたり医師数</vt:lpstr>
      <vt:lpstr>医師の年齢分布</vt:lpstr>
      <vt:lpstr>医師の働き方は年齢と共に変わる</vt:lpstr>
      <vt:lpstr>実は、</vt:lpstr>
      <vt:lpstr>新潟県25年後の医療は？</vt:lpstr>
      <vt:lpstr>2035年新潟県の医療を2010年の 日本平均並にするには（１）</vt:lpstr>
      <vt:lpstr>2035年新潟県の医療を2010年の 日本平均並にするには（２）</vt:lpstr>
      <vt:lpstr>まとめ</vt:lpstr>
      <vt:lpstr>参考資料 勤務医の割合（新潟県）</vt:lpstr>
      <vt:lpstr>参考資料 「新潟市」と「新潟県の新潟市以外地区」の比較</vt:lpstr>
      <vt:lpstr>参考資料 医師年齢分布（2010年）の比較 「新潟市」と「新潟県の新潟市以外地区」</vt:lpstr>
    </vt:vector>
  </TitlesOfParts>
  <Company>東京大学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埼玉県</dc:title>
  <dc:creator>井元 清哉</dc:creator>
  <cp:lastModifiedBy>Kyoko Harada</cp:lastModifiedBy>
  <cp:revision>90</cp:revision>
  <cp:lastPrinted>2011-07-13T05:29:34Z</cp:lastPrinted>
  <dcterms:created xsi:type="dcterms:W3CDTF">2011-07-11T01:08:44Z</dcterms:created>
  <dcterms:modified xsi:type="dcterms:W3CDTF">2011-10-07T01:54:18Z</dcterms:modified>
</cp:coreProperties>
</file>